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27" r:id="rId3"/>
    <p:sldId id="259" r:id="rId4"/>
    <p:sldId id="260" r:id="rId5"/>
    <p:sldId id="257" r:id="rId6"/>
    <p:sldId id="264" r:id="rId7"/>
    <p:sldId id="263" r:id="rId8"/>
    <p:sldId id="311" r:id="rId9"/>
    <p:sldId id="268" r:id="rId10"/>
    <p:sldId id="269" r:id="rId11"/>
    <p:sldId id="312" r:id="rId12"/>
    <p:sldId id="319" r:id="rId13"/>
    <p:sldId id="320" r:id="rId14"/>
    <p:sldId id="322" r:id="rId15"/>
    <p:sldId id="321" r:id="rId16"/>
    <p:sldId id="323" r:id="rId17"/>
    <p:sldId id="324" r:id="rId18"/>
    <p:sldId id="325" r:id="rId19"/>
    <p:sldId id="261" r:id="rId20"/>
    <p:sldId id="262" r:id="rId21"/>
    <p:sldId id="313" r:id="rId22"/>
    <p:sldId id="265" r:id="rId23"/>
    <p:sldId id="270" r:id="rId24"/>
    <p:sldId id="280" r:id="rId25"/>
    <p:sldId id="266" r:id="rId26"/>
    <p:sldId id="279" r:id="rId27"/>
    <p:sldId id="267" r:id="rId28"/>
    <p:sldId id="271" r:id="rId29"/>
    <p:sldId id="273" r:id="rId30"/>
    <p:sldId id="309" r:id="rId31"/>
    <p:sldId id="314" r:id="rId32"/>
    <p:sldId id="315" r:id="rId33"/>
    <p:sldId id="274" r:id="rId34"/>
    <p:sldId id="299" r:id="rId35"/>
    <p:sldId id="275" r:id="rId36"/>
    <p:sldId id="276" r:id="rId37"/>
    <p:sldId id="277" r:id="rId38"/>
    <p:sldId id="282" r:id="rId39"/>
    <p:sldId id="281" r:id="rId40"/>
    <p:sldId id="283" r:id="rId41"/>
    <p:sldId id="318" r:id="rId42"/>
    <p:sldId id="310" r:id="rId43"/>
    <p:sldId id="292" r:id="rId44"/>
    <p:sldId id="302" r:id="rId45"/>
    <p:sldId id="300" r:id="rId46"/>
    <p:sldId id="293" r:id="rId47"/>
    <p:sldId id="303" r:id="rId48"/>
    <p:sldId id="305" r:id="rId49"/>
    <p:sldId id="306" r:id="rId50"/>
    <p:sldId id="297" r:id="rId51"/>
    <p:sldId id="289" r:id="rId52"/>
    <p:sldId id="290" r:id="rId53"/>
    <p:sldId id="284" r:id="rId54"/>
    <p:sldId id="278" r:id="rId55"/>
    <p:sldId id="272" r:id="rId56"/>
    <p:sldId id="316" r:id="rId57"/>
    <p:sldId id="317" r:id="rId58"/>
    <p:sldId id="285" r:id="rId59"/>
    <p:sldId id="307" r:id="rId60"/>
    <p:sldId id="308" r:id="rId61"/>
    <p:sldId id="288" r:id="rId62"/>
    <p:sldId id="291" r:id="rId63"/>
    <p:sldId id="301" r:id="rId64"/>
    <p:sldId id="286" r:id="rId65"/>
    <p:sldId id="287" r:id="rId66"/>
    <p:sldId id="298" r:id="rId67"/>
    <p:sldId id="328" r:id="rId68"/>
    <p:sldId id="304"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771" autoAdjust="0"/>
    <p:restoredTop sz="94660"/>
  </p:normalViewPr>
  <p:slideViewPr>
    <p:cSldViewPr>
      <p:cViewPr>
        <p:scale>
          <a:sx n="93" d="100"/>
          <a:sy n="93" d="100"/>
        </p:scale>
        <p:origin x="-678" y="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4BCFF9-3CA5-4DA1-BB1D-50575CF8B132}" type="datetimeFigureOut">
              <a:rPr lang="ru-RU" smtClean="0"/>
              <a:pPr/>
              <a:t>26.08.2021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6DFD43-9CC3-4E79-A9ED-33B0A67231D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6DFD43-9CC3-4E79-A9ED-33B0A67231D4}" type="slidenum">
              <a:rPr lang="ru-RU" smtClean="0"/>
              <a:pPr/>
              <a:t>37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5A13DAC-4B2B-4783-B770-90F5655D420A}" type="datetimeFigureOut">
              <a:rPr lang="ru-RU" smtClean="0"/>
              <a:pPr/>
              <a:t>26.08.2021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9C2B75-F1BA-4DE9-8EE0-C528D759C78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13DAC-4B2B-4783-B770-90F5655D420A}" type="datetimeFigureOut">
              <a:rPr lang="ru-RU" smtClean="0"/>
              <a:pPr/>
              <a:t>26.08.2021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C2B75-F1BA-4DE9-8EE0-C528D759C78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gif"/><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hyperlink" Target="https://aoimevelho.blogspot.com/2018/07/xiii-xvii.html" TargetMode="External"/><Relationship Id="rId3" Type="http://schemas.openxmlformats.org/officeDocument/2006/relationships/hyperlink" Target="https://www.culture.ru/s/vopros/kokoshnik/" TargetMode="External"/><Relationship Id="rId7" Type="http://schemas.openxmlformats.org/officeDocument/2006/relationships/hyperlink" Target="http://steghok.ru/books/item/f00/s00/z0000001/st002.shtml" TargetMode="External"/><Relationship Id="rId2" Type="http://schemas.openxmlformats.org/officeDocument/2006/relationships/hyperlink" Target="http://russkievesti.ru/novosti/proshloe-slavyan/samyie-neobyichnyie-golovnyie-uboryi-russkix-zhyon.html" TargetMode="External"/><Relationship Id="rId1" Type="http://schemas.openxmlformats.org/officeDocument/2006/relationships/slideLayout" Target="../slideLayouts/slideLayout7.xml"/><Relationship Id="rId6" Type="http://schemas.openxmlformats.org/officeDocument/2006/relationships/hyperlink" Target="https://zdamsam.ru/b37189.html" TargetMode="External"/><Relationship Id="rId5" Type="http://schemas.openxmlformats.org/officeDocument/2006/relationships/hyperlink" Target="https://www.culture.ru/materials/51485/po-odezhke-vstrechayut" TargetMode="External"/><Relationship Id="rId4" Type="http://schemas.openxmlformats.org/officeDocument/2006/relationships/hyperlink" Target="https://welcometver.tourister.ru/photoalbum/3419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28662" y="3500438"/>
            <a:ext cx="7772400" cy="1470025"/>
          </a:xfrm>
        </p:spPr>
        <p:txBody>
          <a:bodyPr>
            <a:normAutofit fontScale="90000"/>
          </a:bodyPr>
          <a:lstStyle/>
          <a:p>
            <a:r>
              <a:rPr lang="ru-RU" b="1" dirty="0" smtClean="0">
                <a:solidFill>
                  <a:srgbClr val="C00000"/>
                </a:solidFill>
                <a:latin typeface="Times New Roman" pitchFamily="18" charset="0"/>
                <a:cs typeface="Times New Roman" pitchFamily="18" charset="0"/>
              </a:rPr>
              <a:t>РУССКИЙ ТРАДИЦИОННЫЙ КОСТЮМ</a:t>
            </a:r>
            <a:endParaRPr lang="ru-RU" b="1"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500166" y="5105400"/>
            <a:ext cx="6400800" cy="1752600"/>
          </a:xfrm>
        </p:spPr>
        <p:txBody>
          <a:bodyPr>
            <a:normAutofit/>
          </a:bodyPr>
          <a:lstStyle/>
          <a:p>
            <a:r>
              <a:rPr lang="ru-RU" sz="2000" dirty="0" smtClean="0">
                <a:solidFill>
                  <a:schemeClr val="tx1">
                    <a:lumMod val="95000"/>
                    <a:lumOff val="5000"/>
                  </a:schemeClr>
                </a:solidFill>
                <a:latin typeface="Times New Roman" pitchFamily="18" charset="0"/>
                <a:cs typeface="Times New Roman" pitchFamily="18" charset="0"/>
              </a:rPr>
              <a:t>Выполнила: Осипова Елена Леонидовна преподаватель высшей категории МБУДО «АДХШ им. А.М. Знака»</a:t>
            </a:r>
            <a:endParaRPr lang="ru-RU" sz="2000" dirty="0">
              <a:solidFill>
                <a:schemeClr val="tx1">
                  <a:lumMod val="95000"/>
                  <a:lumOff val="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500430" y="357166"/>
            <a:ext cx="2107207" cy="2956623"/>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357166"/>
            <a:ext cx="8429684" cy="4524315"/>
          </a:xfrm>
          <a:prstGeom prst="rect">
            <a:avLst/>
          </a:prstGeom>
        </p:spPr>
        <p:txBody>
          <a:bodyPr wrap="square">
            <a:spAutoFit/>
          </a:bodyPr>
          <a:lstStyle/>
          <a:p>
            <a:pPr algn="just"/>
            <a:r>
              <a:rPr lang="ru-RU" dirty="0" smtClean="0">
                <a:latin typeface="Times New Roman" pitchFamily="18" charset="0"/>
                <a:cs typeface="Times New Roman" pitchFamily="18" charset="0"/>
              </a:rPr>
              <a:t>	Фольклорист , этнограф Зеленин Дмитрий Константинович ( в 1913 году) отмечал деление великорусов  по костюму. Главная отличительная черта южнорусского крестьянского костюма – ношение поневы, северного – сарафана. Понева чаще сочеталась с рогатой кичкой, сарафан с кокошником. Жители Москвы в отношении костюма принадлежали к северной группе.</a:t>
            </a:r>
          </a:p>
          <a:p>
            <a:pPr algn="just"/>
            <a:r>
              <a:rPr lang="ru-RU" dirty="0" smtClean="0">
                <a:latin typeface="Times New Roman" pitchFamily="18" charset="0"/>
                <a:cs typeface="Times New Roman" pitchFamily="18" charset="0"/>
              </a:rPr>
              <a:t>Также Зеленин отмечал общность в костюмах русского и финского народов (женский головной убор – сорока, понева, </a:t>
            </a:r>
            <a:r>
              <a:rPr lang="ru-RU" dirty="0" err="1" smtClean="0">
                <a:latin typeface="Times New Roman" pitchFamily="18" charset="0"/>
                <a:cs typeface="Times New Roman" pitchFamily="18" charset="0"/>
              </a:rPr>
              <a:t>шушан</a:t>
            </a:r>
            <a:r>
              <a:rPr lang="ru-RU" dirty="0" smtClean="0">
                <a:latin typeface="Times New Roman" pitchFamily="18" charset="0"/>
                <a:cs typeface="Times New Roman" pitchFamily="18" charset="0"/>
              </a:rPr>
              <a:t> и т.д.) Схожесть костюма было связано с модой, которая медленно менялась.</a:t>
            </a:r>
          </a:p>
          <a:p>
            <a:pPr algn="just"/>
            <a:r>
              <a:rPr lang="ru-RU" dirty="0" smtClean="0">
                <a:latin typeface="Times New Roman" pitchFamily="18" charset="0"/>
                <a:cs typeface="Times New Roman" pitchFamily="18" charset="0"/>
              </a:rPr>
              <a:t>Большую роль в распространении моды играла международная торговля, так как новая вещь привозилась иноземным купцами. Ярче всего влияние моды сказывалось на женских головных уборах.</a:t>
            </a:r>
          </a:p>
          <a:p>
            <a:pPr algn="just"/>
            <a:r>
              <a:rPr lang="ru-RU" dirty="0" smtClean="0">
                <a:latin typeface="Times New Roman" pitchFamily="18" charset="0"/>
                <a:cs typeface="Times New Roman" pitchFamily="18" charset="0"/>
              </a:rPr>
              <a:t>В 1902 году этнограф Н.М. </a:t>
            </a:r>
            <a:r>
              <a:rPr lang="ru-RU" dirty="0" err="1" smtClean="0">
                <a:latin typeface="Times New Roman" pitchFamily="18" charset="0"/>
                <a:cs typeface="Times New Roman" pitchFamily="18" charset="0"/>
              </a:rPr>
              <a:t>Могилянский</a:t>
            </a:r>
            <a:r>
              <a:rPr lang="ru-RU" dirty="0" smtClean="0">
                <a:latin typeface="Times New Roman" pitchFamily="18" charset="0"/>
                <a:cs typeface="Times New Roman" pitchFamily="18" charset="0"/>
              </a:rPr>
              <a:t> писал, что </a:t>
            </a:r>
            <a:r>
              <a:rPr lang="ru-RU" dirty="0" err="1" smtClean="0">
                <a:latin typeface="Times New Roman" pitchFamily="18" charset="0"/>
                <a:cs typeface="Times New Roman" pitchFamily="18" charset="0"/>
              </a:rPr>
              <a:t>южновеликорусские</a:t>
            </a:r>
            <a:r>
              <a:rPr lang="ru-RU" dirty="0" smtClean="0">
                <a:latin typeface="Times New Roman" pitchFamily="18" charset="0"/>
                <a:cs typeface="Times New Roman" pitchFamily="18" charset="0"/>
              </a:rPr>
              <a:t> «сороки» отличаются поразительным многообразием и варьируют от уезда в уезд, но иногда от волости к волости, от одной деревни к другой. Причина пестроты головных уборов, в том, что представители разных родов отличались именно головными уборами.</a:t>
            </a:r>
            <a:endParaRPr lang="ru-RU"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928670"/>
            <a:ext cx="8358246" cy="5909310"/>
          </a:xfrm>
          <a:prstGeom prst="rect">
            <a:avLst/>
          </a:prstGeom>
        </p:spPr>
        <p:txBody>
          <a:bodyPr wrap="square">
            <a:spAutoFit/>
          </a:bodyPr>
          <a:lstStyle/>
          <a:p>
            <a:pPr algn="just"/>
            <a:r>
              <a:rPr lang="ru-RU" dirty="0" smtClean="0">
                <a:latin typeface="Times New Roman" pitchFamily="18" charset="0"/>
                <a:cs typeface="Times New Roman" pitchFamily="18" charset="0"/>
              </a:rPr>
              <a:t>	В XIII в. монгольское иго лишило Русь связей с Европой. Замкнутость, оторванность существования в условиях рабства способствовали отчуждению Руси от влияния европейской культуры и сложению ярко выраженной самобытной культуры, хотя и под некоторым влиянием монголов. Все эти перемены не смогли не сказаться на костюме. Сохраняя традиции домонгольского периода, он тем не менее к XV в. приобрел новые черты, в том числе и под влиянием монголов.</a:t>
            </a:r>
          </a:p>
          <a:p>
            <a:pPr algn="just"/>
            <a:r>
              <a:rPr lang="ru-RU" dirty="0" smtClean="0">
                <a:latin typeface="Times New Roman" pitchFamily="18" charset="0"/>
                <a:cs typeface="Times New Roman" pitchFamily="18" charset="0"/>
              </a:rPr>
              <a:t>Русь, тесно соприкасавшаяся с культурой орды и воспринявшая (лишь частично) некоторые ее черты, тем не менее стойко сохраняла свою национальную культуру.</a:t>
            </a:r>
          </a:p>
          <a:p>
            <a:pPr algn="just"/>
            <a:r>
              <a:rPr lang="ru-RU" dirty="0" smtClean="0">
                <a:latin typeface="Times New Roman" pitchFamily="18" charset="0"/>
                <a:cs typeface="Times New Roman" pitchFamily="18" charset="0"/>
              </a:rPr>
              <a:t>Старинную одежду именно для знати до 18 века можно рассматривать как вид народной одежды. 	Покрой практически был одинаков различие было в тканях, некоторых дополнительных элементах одежды и украшении одежды, особенно были дорогими пуговицы - из золота и серебра. </a:t>
            </a:r>
          </a:p>
          <a:p>
            <a:pPr algn="just"/>
            <a:r>
              <a:rPr lang="ru-RU" dirty="0" smtClean="0"/>
              <a:t>	</a:t>
            </a:r>
            <a:r>
              <a:rPr lang="ru-RU" dirty="0" smtClean="0">
                <a:latin typeface="Times New Roman" pitchFamily="18" charset="0"/>
                <a:cs typeface="Times New Roman" pitchFamily="18" charset="0"/>
              </a:rPr>
              <a:t>Производство льняных, бумажных, шелковых и шерстяных материй лучшего качества развивалось и на Руси. В XVI в. среди городских ремесленников названы не только </a:t>
            </a:r>
            <a:r>
              <a:rPr lang="ru-RU" dirty="0" err="1" smtClean="0">
                <a:latin typeface="Times New Roman" pitchFamily="18" charset="0"/>
                <a:cs typeface="Times New Roman" pitchFamily="18" charset="0"/>
              </a:rPr>
              <a:t>холщовники</a:t>
            </a:r>
            <a:r>
              <a:rPr lang="ru-RU" dirty="0" smtClean="0">
                <a:latin typeface="Times New Roman" pitchFamily="18" charset="0"/>
                <a:cs typeface="Times New Roman" pitchFamily="18" charset="0"/>
              </a:rPr>
              <a:t>, но и </a:t>
            </a:r>
            <a:r>
              <a:rPr lang="ru-RU" dirty="0" err="1" smtClean="0">
                <a:latin typeface="Times New Roman" pitchFamily="18" charset="0"/>
                <a:cs typeface="Times New Roman" pitchFamily="18" charset="0"/>
              </a:rPr>
              <a:t>суконники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шелковники</a:t>
            </a:r>
            <a:r>
              <a:rPr lang="ru-RU" dirty="0" smtClean="0">
                <a:latin typeface="Times New Roman" pitchFamily="18" charset="0"/>
                <a:cs typeface="Times New Roman" pitchFamily="18" charset="0"/>
              </a:rPr>
              <a:t> (Чечулин, 1889, с. 339), название </a:t>
            </a:r>
            <a:r>
              <a:rPr lang="ru-RU" dirty="0" err="1" smtClean="0">
                <a:latin typeface="Times New Roman" pitchFamily="18" charset="0"/>
                <a:cs typeface="Times New Roman" pitchFamily="18" charset="0"/>
              </a:rPr>
              <a:t>Красильницкой</a:t>
            </a:r>
            <a:r>
              <a:rPr lang="ru-RU" dirty="0" smtClean="0">
                <a:latin typeface="Times New Roman" pitchFamily="18" charset="0"/>
                <a:cs typeface="Times New Roman" pitchFamily="18" charset="0"/>
              </a:rPr>
              <a:t> улицы в Новгороде Великом говорит о развитии крашения тканей. Сами названия цветов материй: гвоздичный, дикий, лазоревый, мясной, червленый, багряный, оранжевый, серый, </a:t>
            </a:r>
            <a:r>
              <a:rPr lang="ru-RU" dirty="0" err="1" smtClean="0">
                <a:latin typeface="Times New Roman" pitchFamily="18" charset="0"/>
                <a:cs typeface="Times New Roman" pitchFamily="18" charset="0"/>
              </a:rPr>
              <a:t>голубой</a:t>
            </a:r>
            <a:r>
              <a:rPr lang="ru-RU" dirty="0" smtClean="0">
                <a:latin typeface="Times New Roman" pitchFamily="18" charset="0"/>
                <a:cs typeface="Times New Roman" pitchFamily="18" charset="0"/>
              </a:rPr>
              <a:t>, разные оттенки красного, и пр. – брались в ту пору из русского языка, а не из иностранных, как, например, позднейшие оранжевый, фиолетовый и т. п.</a:t>
            </a:r>
          </a:p>
          <a:p>
            <a:pPr algn="just"/>
            <a:endParaRPr lang="ru-RU" dirty="0">
              <a:latin typeface="Times New Roman" pitchFamily="18" charset="0"/>
              <a:cs typeface="Times New Roman" pitchFamily="18" charset="0"/>
            </a:endParaRPr>
          </a:p>
        </p:txBody>
      </p:sp>
      <p:sp>
        <p:nvSpPr>
          <p:cNvPr id="3" name="Прямоугольник 2"/>
          <p:cNvSpPr/>
          <p:nvPr/>
        </p:nvSpPr>
        <p:spPr>
          <a:xfrm>
            <a:off x="2643174" y="214290"/>
            <a:ext cx="3809504" cy="523220"/>
          </a:xfrm>
          <a:prstGeom prst="rect">
            <a:avLst/>
          </a:prstGeom>
        </p:spPr>
        <p:txBody>
          <a:bodyPr wrap="none">
            <a:spAutoFit/>
          </a:bodyPr>
          <a:lstStyle/>
          <a:p>
            <a:r>
              <a:rPr lang="ru-RU" sz="2800" b="1" dirty="0" smtClean="0">
                <a:solidFill>
                  <a:srgbClr val="FF0000"/>
                </a:solidFill>
                <a:latin typeface="Times New Roman" pitchFamily="18" charset="0"/>
                <a:cs typeface="Times New Roman" pitchFamily="18" charset="0"/>
              </a:rPr>
              <a:t>Костюм русской знати</a:t>
            </a:r>
            <a:endParaRPr lang="ru-RU" sz="2800"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85728"/>
            <a:ext cx="8286808" cy="5632311"/>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Чрезвычайно расширился ассортимент дорогих тканей, из которых шили богатые одежды. Это были в основном привозные материи. Источники называют более двадцати видов шелковых (камка, тафта, китайка, атлас, паволока, </a:t>
            </a:r>
            <a:r>
              <a:rPr lang="ru-RU" dirty="0" err="1" smtClean="0">
                <a:latin typeface="Times New Roman" pitchFamily="18" charset="0"/>
                <a:cs typeface="Times New Roman" pitchFamily="18" charset="0"/>
              </a:rPr>
              <a:t>объяръ</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сатынъ</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хамъян</a:t>
            </a:r>
            <a:r>
              <a:rPr lang="ru-RU" dirty="0" smtClean="0">
                <a:latin typeface="Times New Roman" pitchFamily="18" charset="0"/>
                <a:cs typeface="Times New Roman" pitchFamily="18" charset="0"/>
              </a:rPr>
              <a:t> и др.) и бумажных (бязь, кумач, киндяк, миткаль, </a:t>
            </a:r>
            <a:r>
              <a:rPr lang="ru-RU" dirty="0" err="1" smtClean="0">
                <a:latin typeface="Times New Roman" pitchFamily="18" charset="0"/>
                <a:cs typeface="Times New Roman" pitchFamily="18" charset="0"/>
              </a:rPr>
              <a:t>сарапат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сатынъ</a:t>
            </a:r>
            <a:r>
              <a:rPr lang="ru-RU" dirty="0" smtClean="0">
                <a:latin typeface="Times New Roman" pitchFamily="18" charset="0"/>
                <a:cs typeface="Times New Roman" pitchFamily="18" charset="0"/>
              </a:rPr>
              <a:t> и др.) материй, привозившихся в основном с Востока – из Китая, Индии, Ирана, Турции, Крыма, Закавказья, Средней Азии. Шерстяные же материи привозились главным образом из Западной Европы – из Англии, Франции, Италии, Фландрии, Брабанта, германских княжеств (Чечулин, 1889, с. 339).</a:t>
            </a:r>
            <a:r>
              <a:rPr lang="ru-RU" dirty="0" smtClean="0"/>
              <a:t> </a:t>
            </a:r>
          </a:p>
          <a:p>
            <a:pPr algn="just"/>
            <a:r>
              <a:rPr lang="ru-RU" dirty="0" smtClean="0"/>
              <a:t>	</a:t>
            </a:r>
            <a:r>
              <a:rPr lang="ru-RU" dirty="0" smtClean="0">
                <a:latin typeface="Times New Roman" pitchFamily="18" charset="0"/>
                <a:cs typeface="Times New Roman" pitchFamily="18" charset="0"/>
              </a:rPr>
              <a:t>Если ткани преимущественно ввозились, то меха, по-прежнему служившие для утепления и украшения богатой одежды, добывались в самой России и обильно вывозились. Ассортимент их, как и в древности, был очень богат, обработка разнообразна. Скорняки, которые также названы в списке ремесленников XVI в. (Чечулин, 1889, с. 339), подбирали зачастую меха для одежды от различных частей шкур животных («</a:t>
            </a:r>
            <a:r>
              <a:rPr lang="ru-RU" dirty="0" err="1" smtClean="0">
                <a:latin typeface="Times New Roman" pitchFamily="18" charset="0"/>
                <a:cs typeface="Times New Roman" pitchFamily="18" charset="0"/>
              </a:rPr>
              <a:t>горлатные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черевъи</a:t>
            </a:r>
            <a:r>
              <a:rPr lang="ru-RU" dirty="0" smtClean="0">
                <a:latin typeface="Times New Roman" pitchFamily="18" charset="0"/>
                <a:cs typeface="Times New Roman" pitchFamily="18" charset="0"/>
              </a:rPr>
              <a:t>», «хребтовые» и т. п.).</a:t>
            </a:r>
          </a:p>
          <a:p>
            <a:pPr algn="just"/>
            <a:r>
              <a:rPr lang="ru-RU" dirty="0" smtClean="0">
                <a:latin typeface="Times New Roman" pitchFamily="18" charset="0"/>
                <a:cs typeface="Times New Roman" pitchFamily="18" charset="0"/>
              </a:rPr>
              <a:t>	Мастера, изготовлявшие одежду и обувь, составляли значительную часть городских ремесленников. В тех случаях, когда нам известно число ремесленников и их распределение по профессиям, эти мастера занимают по численности второе или даже первое место (Рабинович, 1978, с. 34-38).</a:t>
            </a:r>
          </a:p>
          <a:p>
            <a:pPr algn="just"/>
            <a:endParaRPr lang="ru-RU"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4.bp.blogspot.com/-dqZxlMaWeyE/W1XTLLM8SvI/AAAAAAAAEog/J3QjbTQdzkYJjNvt3AYT4mHAv4Pkw3ZKwCK4BGAYYCw/s400/0_4881c_46ea0c46_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8" name="Picture 4" descr="C:\Users\Елена\Pictures\Орнамент\КАФТАН.jpg"/>
          <p:cNvPicPr>
            <a:picLocks noChangeAspect="1" noChangeArrowheads="1"/>
          </p:cNvPicPr>
          <p:nvPr/>
        </p:nvPicPr>
        <p:blipFill>
          <a:blip r:embed="rId2"/>
          <a:srcRect/>
          <a:stretch>
            <a:fillRect/>
          </a:stretch>
        </p:blipFill>
        <p:spPr bwMode="auto">
          <a:xfrm>
            <a:off x="500034" y="3429000"/>
            <a:ext cx="2428892" cy="3081430"/>
          </a:xfrm>
          <a:prstGeom prst="rect">
            <a:avLst/>
          </a:prstGeom>
          <a:noFill/>
        </p:spPr>
      </p:pic>
      <p:pic>
        <p:nvPicPr>
          <p:cNvPr id="1029" name="Picture 5" descr="C:\Users\Елена\Pictures\Орнамент\ЗИПУП.jpg"/>
          <p:cNvPicPr>
            <a:picLocks noChangeAspect="1" noChangeArrowheads="1"/>
          </p:cNvPicPr>
          <p:nvPr/>
        </p:nvPicPr>
        <p:blipFill>
          <a:blip r:embed="rId3"/>
          <a:srcRect/>
          <a:stretch>
            <a:fillRect/>
          </a:stretch>
        </p:blipFill>
        <p:spPr bwMode="auto">
          <a:xfrm>
            <a:off x="571472" y="214290"/>
            <a:ext cx="2287717" cy="2857520"/>
          </a:xfrm>
          <a:prstGeom prst="rect">
            <a:avLst/>
          </a:prstGeom>
          <a:noFill/>
        </p:spPr>
      </p:pic>
      <p:sp>
        <p:nvSpPr>
          <p:cNvPr id="7" name="Прямоугольник 6"/>
          <p:cNvSpPr/>
          <p:nvPr/>
        </p:nvSpPr>
        <p:spPr>
          <a:xfrm>
            <a:off x="3071802" y="214290"/>
            <a:ext cx="6858000" cy="6463308"/>
          </a:xfrm>
          <a:prstGeom prst="rect">
            <a:avLst/>
          </a:prstGeom>
        </p:spPr>
        <p:txBody>
          <a:bodyPr wrap="square">
            <a:spAutoFit/>
          </a:bodyPr>
          <a:lstStyle/>
          <a:p>
            <a:pPr algn="just"/>
            <a:r>
              <a:rPr lang="ru-RU" dirty="0" smtClean="0"/>
              <a:t>	</a:t>
            </a:r>
            <a:r>
              <a:rPr lang="ru-RU" b="1" i="1" dirty="0" smtClean="0">
                <a:latin typeface="Times New Roman" pitchFamily="18" charset="0"/>
                <a:cs typeface="Times New Roman" pitchFamily="18" charset="0"/>
              </a:rPr>
              <a:t>Кафтан</a:t>
            </a:r>
            <a:r>
              <a:rPr lang="ru-RU" dirty="0" smtClean="0">
                <a:latin typeface="Times New Roman" pitchFamily="18" charset="0"/>
                <a:cs typeface="Times New Roman" pitchFamily="18" charset="0"/>
              </a:rPr>
              <a:t> — верхняя,  преимущественно мужская </a:t>
            </a:r>
          </a:p>
          <a:p>
            <a:pPr algn="just"/>
            <a:r>
              <a:rPr lang="ru-RU" dirty="0" smtClean="0">
                <a:latin typeface="Times New Roman" pitchFamily="18" charset="0"/>
                <a:cs typeface="Times New Roman" pitchFamily="18" charset="0"/>
              </a:rPr>
              <a:t>одежда. Термин появился в  русских письменных </a:t>
            </a:r>
          </a:p>
          <a:p>
            <a:pPr algn="just"/>
            <a:r>
              <a:rPr lang="ru-RU" dirty="0" smtClean="0">
                <a:latin typeface="Times New Roman" pitchFamily="18" charset="0"/>
                <a:cs typeface="Times New Roman" pitchFamily="18" charset="0"/>
              </a:rPr>
              <a:t>источниках  в XV веке и имеет тюркские корни.</a:t>
            </a:r>
          </a:p>
          <a:p>
            <a:pPr algn="just"/>
            <a:r>
              <a:rPr lang="ru-RU" dirty="0" smtClean="0">
                <a:latin typeface="Times New Roman" pitchFamily="18" charset="0"/>
                <a:cs typeface="Times New Roman" pitchFamily="18" charset="0"/>
              </a:rPr>
              <a:t>В XVI—XVII веках им обозначали мужскую комнатную</a:t>
            </a:r>
          </a:p>
          <a:p>
            <a:pPr algn="just"/>
            <a:r>
              <a:rPr lang="ru-RU" dirty="0" smtClean="0">
                <a:latin typeface="Times New Roman" pitchFamily="18" charset="0"/>
                <a:cs typeface="Times New Roman" pitchFamily="18" charset="0"/>
              </a:rPr>
              <a:t> и уличную одежду. Она представляла собой распашную </a:t>
            </a:r>
          </a:p>
          <a:p>
            <a:pPr algn="just"/>
            <a:r>
              <a:rPr lang="ru-RU" dirty="0" smtClean="0">
                <a:latin typeface="Times New Roman" pitchFamily="18" charset="0"/>
                <a:cs typeface="Times New Roman" pitchFamily="18" charset="0"/>
              </a:rPr>
              <a:t>одежду свободного покроя или приталенную, </a:t>
            </a:r>
          </a:p>
          <a:p>
            <a:pPr algn="just"/>
            <a:r>
              <a:rPr lang="ru-RU" dirty="0" smtClean="0">
                <a:latin typeface="Times New Roman" pitchFamily="18" charset="0"/>
                <a:cs typeface="Times New Roman" pitchFamily="18" charset="0"/>
              </a:rPr>
              <a:t>застегивавшуюся на пуговицы или завязывавшуюся на</a:t>
            </a:r>
          </a:p>
          <a:p>
            <a:pPr algn="just"/>
            <a:r>
              <a:rPr lang="ru-RU" dirty="0" smtClean="0">
                <a:latin typeface="Times New Roman" pitchFamily="18" charset="0"/>
                <a:cs typeface="Times New Roman" pitchFamily="18" charset="0"/>
              </a:rPr>
              <a:t> тесемки, шнурки, длиннополую (до щиколоток) или</a:t>
            </a:r>
          </a:p>
          <a:p>
            <a:pPr algn="just"/>
            <a:r>
              <a:rPr lang="ru-RU" dirty="0" smtClean="0">
                <a:latin typeface="Times New Roman" pitchFamily="18" charset="0"/>
                <a:cs typeface="Times New Roman" pitchFamily="18" charset="0"/>
              </a:rPr>
              <a:t> короткую (до колен),с длинными узкими</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или широкими</a:t>
            </a:r>
          </a:p>
          <a:p>
            <a:pPr algn="just"/>
            <a:r>
              <a:rPr lang="ru-RU" dirty="0" smtClean="0">
                <a:latin typeface="Times New Roman" pitchFamily="18" charset="0"/>
                <a:cs typeface="Times New Roman" pitchFamily="18" charset="0"/>
              </a:rPr>
              <a:t> рукавами, часто спускавшимися значительно</a:t>
            </a:r>
          </a:p>
          <a:p>
            <a:pPr algn="just"/>
            <a:r>
              <a:rPr lang="ru-RU" dirty="0" smtClean="0">
                <a:latin typeface="Times New Roman" pitchFamily="18" charset="0"/>
                <a:cs typeface="Times New Roman" pitchFamily="18" charset="0"/>
              </a:rPr>
              <a:t> ниже кисти, иногда с откидными рукавами.</a:t>
            </a:r>
          </a:p>
          <a:p>
            <a:pPr algn="just"/>
            <a:r>
              <a:rPr lang="ru-RU" b="1" i="1" dirty="0" smtClean="0">
                <a:latin typeface="Times New Roman" pitchFamily="18" charset="0"/>
                <a:cs typeface="Times New Roman" pitchFamily="18" charset="0"/>
              </a:rPr>
              <a:t>Кафтаны чаще всего делали без воротника со</a:t>
            </a:r>
          </a:p>
          <a:p>
            <a:pPr algn="just"/>
            <a:r>
              <a:rPr lang="ru-RU" dirty="0" smtClean="0">
                <a:latin typeface="Times New Roman" pitchFamily="18" charset="0"/>
                <a:cs typeface="Times New Roman" pitchFamily="18" charset="0"/>
              </a:rPr>
              <a:t>сравнительно глубокой выемкой ворота спереди, такой, </a:t>
            </a:r>
          </a:p>
          <a:p>
            <a:pPr algn="just"/>
            <a:r>
              <a:rPr lang="ru-RU" dirty="0" smtClean="0">
                <a:latin typeface="Times New Roman" pitchFamily="18" charset="0"/>
                <a:cs typeface="Times New Roman" pitchFamily="18" charset="0"/>
              </a:rPr>
              <a:t>чтобы можно было увидеть украшенную вышивкой </a:t>
            </a:r>
          </a:p>
          <a:p>
            <a:pPr algn="just"/>
            <a:r>
              <a:rPr lang="ru-RU" dirty="0" smtClean="0">
                <a:latin typeface="Times New Roman" pitchFamily="18" charset="0"/>
                <a:cs typeface="Times New Roman" pitchFamily="18" charset="0"/>
              </a:rPr>
              <a:t>рубаху или нарядный зипун. Иногда к праздничным </a:t>
            </a:r>
          </a:p>
          <a:p>
            <a:pPr algn="just"/>
            <a:r>
              <a:rPr lang="ru-RU" i="1" dirty="0" smtClean="0">
                <a:latin typeface="Times New Roman" pitchFamily="18" charset="0"/>
                <a:cs typeface="Times New Roman" pitchFamily="18" charset="0"/>
              </a:rPr>
              <a:t>кафтанам сзади пристегивался </a:t>
            </a:r>
            <a:r>
              <a:rPr lang="ru-RU" dirty="0" smtClean="0">
                <a:latin typeface="Times New Roman" pitchFamily="18" charset="0"/>
                <a:cs typeface="Times New Roman" pitchFamily="18" charset="0"/>
              </a:rPr>
              <a:t>плотный, богато </a:t>
            </a:r>
          </a:p>
          <a:p>
            <a:pPr algn="just"/>
            <a:r>
              <a:rPr lang="ru-RU" dirty="0" smtClean="0">
                <a:latin typeface="Times New Roman" pitchFamily="18" charset="0"/>
                <a:cs typeface="Times New Roman" pitchFamily="18" charset="0"/>
              </a:rPr>
              <a:t>украшенный воротник - козырь. </a:t>
            </a:r>
            <a:r>
              <a:rPr lang="ru-RU" i="1" dirty="0" smtClean="0">
                <a:latin typeface="Times New Roman" pitchFamily="18" charset="0"/>
                <a:cs typeface="Times New Roman" pitchFamily="18" charset="0"/>
              </a:rPr>
              <a:t>Кафтаны, в </a:t>
            </a:r>
          </a:p>
          <a:p>
            <a:pPr algn="just"/>
            <a:r>
              <a:rPr lang="ru-RU" i="1" dirty="0" smtClean="0">
                <a:latin typeface="Times New Roman" pitchFamily="18" charset="0"/>
                <a:cs typeface="Times New Roman" pitchFamily="18" charset="0"/>
              </a:rPr>
              <a:t>зависимости от достатка но</a:t>
            </a:r>
            <a:r>
              <a:rPr lang="ru-RU" dirty="0" smtClean="0">
                <a:latin typeface="Times New Roman" pitchFamily="18" charset="0"/>
                <a:cs typeface="Times New Roman" pitchFamily="18" charset="0"/>
              </a:rPr>
              <a:t>сившего их </a:t>
            </a:r>
          </a:p>
          <a:p>
            <a:pPr algn="just"/>
            <a:r>
              <a:rPr lang="ru-RU" dirty="0" smtClean="0">
                <a:latin typeface="Times New Roman" pitchFamily="18" charset="0"/>
                <a:cs typeface="Times New Roman" pitchFamily="18" charset="0"/>
              </a:rPr>
              <a:t>человека, изготавливались или из дорогих тканей - бархата, </a:t>
            </a:r>
          </a:p>
          <a:p>
            <a:pPr algn="just"/>
            <a:r>
              <a:rPr lang="ru-RU" dirty="0" smtClean="0">
                <a:latin typeface="Times New Roman" pitchFamily="18" charset="0"/>
                <a:cs typeface="Times New Roman" pitchFamily="18" charset="0"/>
              </a:rPr>
              <a:t>атласа, тафты, камки и т. п., - на дорогих мехах соболя,</a:t>
            </a:r>
          </a:p>
          <a:p>
            <a:pPr algn="just"/>
            <a:r>
              <a:rPr lang="ru-RU" dirty="0" smtClean="0">
                <a:latin typeface="Times New Roman" pitchFamily="18" charset="0"/>
                <a:cs typeface="Times New Roman" pitchFamily="18" charset="0"/>
              </a:rPr>
              <a:t> куницы, с серебряными пуговицами, или из холщовой</a:t>
            </a:r>
          </a:p>
          <a:p>
            <a:pPr algn="just"/>
            <a:r>
              <a:rPr lang="ru-RU" dirty="0" smtClean="0">
                <a:latin typeface="Times New Roman" pitchFamily="18" charset="0"/>
                <a:cs typeface="Times New Roman" pitchFamily="18" charset="0"/>
              </a:rPr>
              <a:t>крашенины, серого, коричневого сукна домашней </a:t>
            </a:r>
          </a:p>
          <a:p>
            <a:pPr algn="just"/>
            <a:r>
              <a:rPr lang="ru-RU" dirty="0" smtClean="0">
                <a:latin typeface="Times New Roman" pitchFamily="18" charset="0"/>
                <a:cs typeface="Times New Roman" pitchFamily="18" charset="0"/>
              </a:rPr>
              <a:t>выделки.</a:t>
            </a:r>
            <a:endParaRPr lang="ru-RU"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Елена\Pictures\Орнамент\кафтан3.jpg"/>
          <p:cNvPicPr>
            <a:picLocks noChangeAspect="1" noChangeArrowheads="1"/>
          </p:cNvPicPr>
          <p:nvPr/>
        </p:nvPicPr>
        <p:blipFill>
          <a:blip r:embed="rId2"/>
          <a:srcRect/>
          <a:stretch>
            <a:fillRect/>
          </a:stretch>
        </p:blipFill>
        <p:spPr bwMode="auto">
          <a:xfrm>
            <a:off x="785786" y="285728"/>
            <a:ext cx="1972170" cy="3000396"/>
          </a:xfrm>
          <a:prstGeom prst="rect">
            <a:avLst/>
          </a:prstGeom>
          <a:noFill/>
        </p:spPr>
      </p:pic>
      <p:pic>
        <p:nvPicPr>
          <p:cNvPr id="78851" name="Picture 3" descr="C:\Users\Елена\Pictures\Орнамент\КАФТАН2.jpg"/>
          <p:cNvPicPr>
            <a:picLocks noChangeAspect="1" noChangeArrowheads="1"/>
          </p:cNvPicPr>
          <p:nvPr/>
        </p:nvPicPr>
        <p:blipFill>
          <a:blip r:embed="rId3"/>
          <a:srcRect/>
          <a:stretch>
            <a:fillRect/>
          </a:stretch>
        </p:blipFill>
        <p:spPr bwMode="auto">
          <a:xfrm>
            <a:off x="571472" y="3429000"/>
            <a:ext cx="2495558" cy="3084299"/>
          </a:xfrm>
          <a:prstGeom prst="rect">
            <a:avLst/>
          </a:prstGeom>
          <a:noFill/>
        </p:spPr>
      </p:pic>
      <p:sp>
        <p:nvSpPr>
          <p:cNvPr id="4" name="Прямоугольник 3"/>
          <p:cNvSpPr/>
          <p:nvPr/>
        </p:nvSpPr>
        <p:spPr>
          <a:xfrm>
            <a:off x="3428992" y="357166"/>
            <a:ext cx="5143520" cy="5909310"/>
          </a:xfrm>
          <a:prstGeom prst="rect">
            <a:avLst/>
          </a:prstGeom>
        </p:spPr>
        <p:txBody>
          <a:bodyPr wrap="square">
            <a:spAutoFit/>
          </a:bodyPr>
          <a:lstStyle/>
          <a:p>
            <a:pPr algn="just"/>
            <a:r>
              <a:rPr lang="ru-RU" dirty="0" smtClean="0">
                <a:latin typeface="Times New Roman" pitchFamily="18" charset="0"/>
                <a:cs typeface="Times New Roman" pitchFamily="18" charset="0"/>
              </a:rPr>
              <a:t>	Кафтан был настолько распространенной одеждой, что уже в XVI в. в русских городах были специалисты-портные – </a:t>
            </a:r>
            <a:r>
              <a:rPr lang="ru-RU" dirty="0" err="1" smtClean="0">
                <a:latin typeface="Times New Roman" pitchFamily="18" charset="0"/>
                <a:cs typeface="Times New Roman" pitchFamily="18" charset="0"/>
              </a:rPr>
              <a:t>кафтанники</a:t>
            </a:r>
            <a:r>
              <a:rPr lang="ru-RU" dirty="0" smtClean="0">
                <a:latin typeface="Times New Roman" pitchFamily="18" charset="0"/>
                <a:cs typeface="Times New Roman" pitchFamily="18" charset="0"/>
              </a:rPr>
              <a:t> (Чечулин, 1889, с. 339). Нужно сказать, что кафтаном называлось и вообще всякое верхнее платье, и позднее, когда усилилось влияние западноевропейского костюма, соответствующая «немецкая» одежда – </a:t>
            </a:r>
            <a:r>
              <a:rPr lang="ru-RU" dirty="0" err="1" smtClean="0">
                <a:latin typeface="Times New Roman" pitchFamily="18" charset="0"/>
                <a:cs typeface="Times New Roman" pitchFamily="18" charset="0"/>
              </a:rPr>
              <a:t>жюстокор</a:t>
            </a:r>
            <a:r>
              <a:rPr lang="ru-RU" dirty="0" smtClean="0">
                <a:latin typeface="Times New Roman" pitchFamily="18" charset="0"/>
                <a:cs typeface="Times New Roman" pitchFamily="18" charset="0"/>
              </a:rPr>
              <a:t> – стала называться кафтаном (</a:t>
            </a:r>
            <a:r>
              <a:rPr lang="ru-RU" dirty="0" err="1" smtClean="0">
                <a:latin typeface="Times New Roman" pitchFamily="18" charset="0"/>
                <a:cs typeface="Times New Roman" pitchFamily="18" charset="0"/>
              </a:rPr>
              <a:t>Моисеенко</a:t>
            </a:r>
            <a:r>
              <a:rPr lang="ru-RU" dirty="0" smtClean="0">
                <a:latin typeface="Times New Roman" pitchFamily="18" charset="0"/>
                <a:cs typeface="Times New Roman" pitchFamily="18" charset="0"/>
              </a:rPr>
              <a:t>, 1974, с. 142-145), а надеваемая под нее аналогичная зипуну веста – камзолом. </a:t>
            </a:r>
          </a:p>
          <a:p>
            <a:pPr algn="just"/>
            <a:r>
              <a:rPr lang="ru-RU" dirty="0" smtClean="0">
                <a:latin typeface="Times New Roman" pitchFamily="18" charset="0"/>
                <a:cs typeface="Times New Roman" pitchFamily="18" charset="0"/>
              </a:rPr>
              <a:t>	Короткий, в талию кафтан назывался иногда полукафтаньем (Гиляровская, 1945, с, 40-42). Эта разница между длиннополым </a:t>
            </a:r>
            <a:r>
              <a:rPr lang="ru-RU" dirty="0" err="1" smtClean="0">
                <a:latin typeface="Times New Roman" pitchFamily="18" charset="0"/>
                <a:cs typeface="Times New Roman" pitchFamily="18" charset="0"/>
              </a:rPr>
              <a:t>долгорукавным</a:t>
            </a:r>
            <a:r>
              <a:rPr lang="ru-RU" dirty="0" smtClean="0">
                <a:latin typeface="Times New Roman" pitchFamily="18" charset="0"/>
                <a:cs typeface="Times New Roman" pitchFamily="18" charset="0"/>
              </a:rPr>
              <a:t> кафтаном и короткополой нижней одеждой – зипуном или камзолом – отчетливо обозначалась еще и в XIX в., как явствует из известной басни И. А. Крылова «Тришкин кафтан» (Крылов, 1956, с. 105). (Над </a:t>
            </a:r>
            <a:r>
              <a:rPr lang="ru-RU" dirty="0" err="1" smtClean="0">
                <a:latin typeface="Times New Roman" pitchFamily="18" charset="0"/>
                <a:cs typeface="Times New Roman" pitchFamily="18" charset="0"/>
              </a:rPr>
              <a:t>Тришкой</a:t>
            </a:r>
            <a:r>
              <a:rPr lang="ru-RU" dirty="0" smtClean="0">
                <a:latin typeface="Times New Roman" pitchFamily="18" charset="0"/>
                <a:cs typeface="Times New Roman" pitchFamily="18" charset="0"/>
              </a:rPr>
              <a:t> смеются, видя рваные рукава кафтана, а короткие полы – не лучше.)</a:t>
            </a:r>
            <a:endParaRPr lang="ru-RU"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Елена\Pictures\Орнамент\ТИПЫ КАФТАНОВ.gif"/>
          <p:cNvPicPr>
            <a:picLocks noChangeAspect="1" noChangeArrowheads="1"/>
          </p:cNvPicPr>
          <p:nvPr/>
        </p:nvPicPr>
        <p:blipFill>
          <a:blip r:embed="rId2"/>
          <a:srcRect/>
          <a:stretch>
            <a:fillRect/>
          </a:stretch>
        </p:blipFill>
        <p:spPr bwMode="auto">
          <a:xfrm>
            <a:off x="357158" y="285728"/>
            <a:ext cx="4172703" cy="2786082"/>
          </a:xfrm>
          <a:prstGeom prst="rect">
            <a:avLst/>
          </a:prstGeom>
          <a:noFill/>
        </p:spPr>
      </p:pic>
      <p:sp>
        <p:nvSpPr>
          <p:cNvPr id="3" name="Прямоугольник 2"/>
          <p:cNvSpPr/>
          <p:nvPr/>
        </p:nvSpPr>
        <p:spPr>
          <a:xfrm>
            <a:off x="714348" y="3214686"/>
            <a:ext cx="3571900" cy="1477328"/>
          </a:xfrm>
          <a:prstGeom prst="rect">
            <a:avLst/>
          </a:prstGeom>
        </p:spPr>
        <p:txBody>
          <a:bodyPr wrap="square">
            <a:spAutoFit/>
          </a:bodyPr>
          <a:lstStyle/>
          <a:p>
            <a:r>
              <a:rPr lang="ru-RU" i="1" dirty="0" smtClean="0"/>
              <a:t>а) кафтан с запахом налево;  </a:t>
            </a:r>
          </a:p>
          <a:p>
            <a:r>
              <a:rPr lang="ru-RU" i="1" dirty="0" smtClean="0"/>
              <a:t>б), в) кафтан, застёгивающийся "</a:t>
            </a:r>
            <a:r>
              <a:rPr lang="ru-RU" i="1" dirty="0" err="1" smtClean="0"/>
              <a:t>впритул</a:t>
            </a:r>
            <a:r>
              <a:rPr lang="ru-RU" i="1" dirty="0" smtClean="0"/>
              <a:t>" (б — вид сзади); г, </a:t>
            </a:r>
          </a:p>
          <a:p>
            <a:r>
              <a:rPr lang="ru-RU" i="1" dirty="0" smtClean="0"/>
              <a:t>д) становой кафтан (г — вид сзади).</a:t>
            </a:r>
            <a:endParaRPr lang="ru-RU" dirty="0"/>
          </a:p>
        </p:txBody>
      </p:sp>
      <p:sp>
        <p:nvSpPr>
          <p:cNvPr id="5" name="Прямоугольник 4"/>
          <p:cNvSpPr/>
          <p:nvPr/>
        </p:nvSpPr>
        <p:spPr>
          <a:xfrm>
            <a:off x="4929190" y="3286124"/>
            <a:ext cx="4071966" cy="1200329"/>
          </a:xfrm>
          <a:prstGeom prst="rect">
            <a:avLst/>
          </a:prstGeom>
        </p:spPr>
        <p:txBody>
          <a:bodyPr wrap="square">
            <a:spAutoFit/>
          </a:bodyPr>
          <a:lstStyle/>
          <a:p>
            <a:pPr marL="342900" indent="-342900">
              <a:buAutoNum type="alphaLcParenR"/>
            </a:pPr>
            <a:r>
              <a:rPr lang="ru-RU" i="1" dirty="0" smtClean="0"/>
              <a:t>сельский азям; </a:t>
            </a:r>
          </a:p>
          <a:p>
            <a:pPr marL="342900" indent="-342900">
              <a:buAutoNum type="alphaLcParenR"/>
            </a:pPr>
            <a:r>
              <a:rPr lang="ru-RU" i="1" dirty="0" smtClean="0"/>
              <a:t>б) короткий приталенный кафтан; </a:t>
            </a:r>
          </a:p>
          <a:p>
            <a:pPr marL="342900" indent="-342900">
              <a:buAutoNum type="alphaLcParenR"/>
            </a:pPr>
            <a:r>
              <a:rPr lang="ru-RU" i="1" dirty="0" smtClean="0"/>
              <a:t>в) </a:t>
            </a:r>
            <a:r>
              <a:rPr lang="ru-RU" i="1" dirty="0" err="1" smtClean="0"/>
              <a:t>чуга</a:t>
            </a:r>
            <a:r>
              <a:rPr lang="ru-RU" i="1" dirty="0" smtClean="0"/>
              <a:t>.</a:t>
            </a:r>
            <a:endParaRPr lang="ru-RU" dirty="0"/>
          </a:p>
        </p:txBody>
      </p:sp>
      <p:sp>
        <p:nvSpPr>
          <p:cNvPr id="6" name="Прямоугольник 5"/>
          <p:cNvSpPr/>
          <p:nvPr/>
        </p:nvSpPr>
        <p:spPr>
          <a:xfrm>
            <a:off x="285720" y="4643446"/>
            <a:ext cx="8572560" cy="2031325"/>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В XVI в. в придворной среде появилась специальная одежда для верховой езды – </a:t>
            </a:r>
            <a:r>
              <a:rPr lang="ru-RU" dirty="0" err="1" smtClean="0">
                <a:latin typeface="Times New Roman" pitchFamily="18" charset="0"/>
                <a:cs typeface="Times New Roman" pitchFamily="18" charset="0"/>
              </a:rPr>
              <a:t>чуга</a:t>
            </a:r>
            <a:r>
              <a:rPr lang="ru-RU" dirty="0" smtClean="0">
                <a:latin typeface="Times New Roman" pitchFamily="18" charset="0"/>
                <a:cs typeface="Times New Roman" pitchFamily="18" charset="0"/>
              </a:rPr>
              <a:t>, похожая на кафтан, но с перехватом в талии. Эту одежду можно сопоставить с кавказской </a:t>
            </a:r>
            <a:r>
              <a:rPr lang="ru-RU" dirty="0" err="1" smtClean="0">
                <a:latin typeface="Times New Roman" pitchFamily="18" charset="0"/>
                <a:cs typeface="Times New Roman" pitchFamily="18" charset="0"/>
              </a:rPr>
              <a:t>чохой</a:t>
            </a:r>
            <a:r>
              <a:rPr lang="ru-RU" dirty="0" smtClean="0">
                <a:latin typeface="Times New Roman" pitchFamily="18" charset="0"/>
                <a:cs typeface="Times New Roman" pitchFamily="18" charset="0"/>
              </a:rPr>
              <a:t> – городской одеждой, распространившейся, как думают исследователи, из городов Северного Кавказа и Закавказья (</a:t>
            </a:r>
            <a:r>
              <a:rPr lang="ru-RU" dirty="0" err="1" smtClean="0">
                <a:latin typeface="Times New Roman" pitchFamily="18" charset="0"/>
                <a:cs typeface="Times New Roman" pitchFamily="18" charset="0"/>
              </a:rPr>
              <a:t>Студенецкая</a:t>
            </a:r>
            <a:r>
              <a:rPr lang="ru-RU" dirty="0" smtClean="0">
                <a:latin typeface="Times New Roman" pitchFamily="18" charset="0"/>
                <a:cs typeface="Times New Roman" pitchFamily="18" charset="0"/>
              </a:rPr>
              <a:t>, 1974, с. 263). Проникновение ее на территорию Московского государства объясняется, по-видимому, оживлением политических и культурных связей с Северным Кавказом, когда царь Иван IV женился на княжне Марии </a:t>
            </a:r>
            <a:r>
              <a:rPr lang="ru-RU" dirty="0" err="1" smtClean="0">
                <a:latin typeface="Times New Roman" pitchFamily="18" charset="0"/>
                <a:cs typeface="Times New Roman" pitchFamily="18" charset="0"/>
              </a:rPr>
              <a:t>Темрюковне</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026" name="Picture 2" descr="C:\Users\Елена\Pictures\Орнамент\чуга.gif"/>
          <p:cNvPicPr>
            <a:picLocks noChangeAspect="1" noChangeArrowheads="1"/>
          </p:cNvPicPr>
          <p:nvPr/>
        </p:nvPicPr>
        <p:blipFill>
          <a:blip r:embed="rId3"/>
          <a:srcRect/>
          <a:stretch>
            <a:fillRect/>
          </a:stretch>
        </p:blipFill>
        <p:spPr bwMode="auto">
          <a:xfrm>
            <a:off x="5000628" y="428604"/>
            <a:ext cx="3600475" cy="257176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женская одежда.gif"/>
          <p:cNvPicPr>
            <a:picLocks noChangeAspect="1"/>
          </p:cNvPicPr>
          <p:nvPr/>
        </p:nvPicPr>
        <p:blipFill>
          <a:blip r:embed="rId2"/>
          <a:stretch>
            <a:fillRect/>
          </a:stretch>
        </p:blipFill>
        <p:spPr>
          <a:xfrm>
            <a:off x="4929190" y="285728"/>
            <a:ext cx="3616549" cy="5143536"/>
          </a:xfrm>
          <a:prstGeom prst="rect">
            <a:avLst/>
          </a:prstGeom>
        </p:spPr>
      </p:pic>
      <p:sp>
        <p:nvSpPr>
          <p:cNvPr id="3" name="Прямоугольник 2"/>
          <p:cNvSpPr/>
          <p:nvPr/>
        </p:nvSpPr>
        <p:spPr>
          <a:xfrm>
            <a:off x="1714480" y="5643578"/>
            <a:ext cx="7643866" cy="646331"/>
          </a:xfrm>
          <a:prstGeom prst="rect">
            <a:avLst/>
          </a:prstGeom>
        </p:spPr>
        <p:txBody>
          <a:bodyPr wrap="square">
            <a:spAutoFit/>
          </a:bodyPr>
          <a:lstStyle/>
          <a:p>
            <a:pPr algn="ctr"/>
            <a:r>
              <a:rPr lang="ru-RU" i="1" dirty="0" smtClean="0"/>
              <a:t>а) фартук поверх сорочки (простонародный тип);  </a:t>
            </a:r>
            <a:endParaRPr lang="ru-RU" i="1" dirty="0" smtClean="0"/>
          </a:p>
          <a:p>
            <a:pPr algn="ctr"/>
            <a:r>
              <a:rPr lang="ru-RU" i="1" dirty="0" smtClean="0"/>
              <a:t> </a:t>
            </a:r>
            <a:r>
              <a:rPr lang="ru-RU" i="1" dirty="0" smtClean="0"/>
              <a:t>б) летник; </a:t>
            </a:r>
            <a:r>
              <a:rPr lang="ru-RU" i="1" dirty="0" smtClean="0"/>
              <a:t>в</a:t>
            </a:r>
            <a:r>
              <a:rPr lang="ru-RU" i="1" dirty="0" smtClean="0"/>
              <a:t>) шубка;  г) телогрея;  д) </a:t>
            </a:r>
            <a:r>
              <a:rPr lang="ru-RU" i="1" dirty="0" err="1" smtClean="0"/>
              <a:t>опашница</a:t>
            </a:r>
            <a:r>
              <a:rPr lang="ru-RU" i="1" dirty="0" smtClean="0"/>
              <a:t>.</a:t>
            </a:r>
            <a:endParaRPr lang="ru-RU" dirty="0"/>
          </a:p>
        </p:txBody>
      </p:sp>
      <p:sp>
        <p:nvSpPr>
          <p:cNvPr id="4" name="Прямоугольник 3"/>
          <p:cNvSpPr/>
          <p:nvPr/>
        </p:nvSpPr>
        <p:spPr>
          <a:xfrm>
            <a:off x="357158" y="285728"/>
            <a:ext cx="4071966" cy="5078313"/>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Наиболее характерной женской верхней одеждой был летник – свободный, не слишком долгополый (так, что видны были стопы), с широкими рукавами, которые назывались </a:t>
            </a:r>
            <a:r>
              <a:rPr lang="ru-RU" dirty="0" err="1" smtClean="0">
                <a:latin typeface="Times New Roman" pitchFamily="18" charset="0"/>
                <a:cs typeface="Times New Roman" pitchFamily="18" charset="0"/>
              </a:rPr>
              <a:t>накапками</a:t>
            </a:r>
            <a:r>
              <a:rPr lang="ru-RU" dirty="0" smtClean="0">
                <a:latin typeface="Times New Roman" pitchFamily="18" charset="0"/>
                <a:cs typeface="Times New Roman" pitchFamily="18" charset="0"/>
              </a:rPr>
              <a:t> и украшались дополнительными специальными нашивками – </a:t>
            </a:r>
            <a:r>
              <a:rPr lang="ru-RU" dirty="0" err="1" smtClean="0">
                <a:latin typeface="Times New Roman" pitchFamily="18" charset="0"/>
                <a:cs typeface="Times New Roman" pitchFamily="18" charset="0"/>
              </a:rPr>
              <a:t>вошвами</a:t>
            </a:r>
            <a:r>
              <a:rPr lang="ru-RU" dirty="0" smtClean="0">
                <a:latin typeface="Times New Roman" pitchFamily="18" charset="0"/>
                <a:cs typeface="Times New Roman" pitchFamily="18" charset="0"/>
              </a:rPr>
              <a:t> (АЮ, № 248, с. 266) (рис. 23). </a:t>
            </a:r>
            <a:r>
              <a:rPr lang="ru-RU" dirty="0" err="1" smtClean="0">
                <a:latin typeface="Times New Roman" pitchFamily="18" charset="0"/>
                <a:cs typeface="Times New Roman" pitchFamily="18" charset="0"/>
              </a:rPr>
              <a:t>Вошвы</a:t>
            </a:r>
            <a:r>
              <a:rPr lang="ru-RU" dirty="0" smtClean="0">
                <a:latin typeface="Times New Roman" pitchFamily="18" charset="0"/>
                <a:cs typeface="Times New Roman" pitchFamily="18" charset="0"/>
              </a:rPr>
              <a:t>, по-видимому, хранились отдельно и могли нашиваться на разные летники.</a:t>
            </a:r>
            <a:r>
              <a:rPr lang="ru-RU" dirty="0" smtClean="0"/>
              <a:t> </a:t>
            </a:r>
          </a:p>
          <a:p>
            <a:pPr algn="just"/>
            <a:r>
              <a:rPr lang="ru-RU" dirty="0" smtClean="0"/>
              <a:t>	</a:t>
            </a:r>
            <a:r>
              <a:rPr lang="ru-RU" dirty="0" smtClean="0">
                <a:latin typeface="Times New Roman" pitchFamily="18" charset="0"/>
                <a:cs typeface="Times New Roman" pitchFamily="18" charset="0"/>
              </a:rPr>
              <a:t>При описании летников почти никогда не упоминаются пуговицы. Летник надевали поверх сорочки и сарафана. Это была наряду с головным убором специфическая женская одежда, которую никогда не надевали мужчины.</a:t>
            </a:r>
            <a:endParaRPr lang="ru-RU"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Елена\Pictures\Орнамент\телогрея.jpg"/>
          <p:cNvPicPr>
            <a:picLocks noChangeAspect="1" noChangeArrowheads="1"/>
          </p:cNvPicPr>
          <p:nvPr/>
        </p:nvPicPr>
        <p:blipFill>
          <a:blip r:embed="rId2"/>
          <a:srcRect/>
          <a:stretch>
            <a:fillRect/>
          </a:stretch>
        </p:blipFill>
        <p:spPr bwMode="auto">
          <a:xfrm>
            <a:off x="1000100" y="285728"/>
            <a:ext cx="4505633" cy="2714644"/>
          </a:xfrm>
          <a:prstGeom prst="rect">
            <a:avLst/>
          </a:prstGeom>
          <a:noFill/>
        </p:spPr>
      </p:pic>
      <p:pic>
        <p:nvPicPr>
          <p:cNvPr id="79875" name="Picture 3" descr="C:\Users\Елена\Pictures\Орнамент\телогрея2.jpg"/>
          <p:cNvPicPr>
            <a:picLocks noChangeAspect="1" noChangeArrowheads="1"/>
          </p:cNvPicPr>
          <p:nvPr/>
        </p:nvPicPr>
        <p:blipFill>
          <a:blip r:embed="rId3"/>
          <a:srcRect/>
          <a:stretch>
            <a:fillRect/>
          </a:stretch>
        </p:blipFill>
        <p:spPr bwMode="auto">
          <a:xfrm>
            <a:off x="5786446" y="285728"/>
            <a:ext cx="2220293" cy="2643206"/>
          </a:xfrm>
          <a:prstGeom prst="rect">
            <a:avLst/>
          </a:prstGeom>
          <a:noFill/>
        </p:spPr>
      </p:pic>
      <p:sp>
        <p:nvSpPr>
          <p:cNvPr id="4" name="Прямоугольник 3"/>
          <p:cNvSpPr/>
          <p:nvPr/>
        </p:nvSpPr>
        <p:spPr>
          <a:xfrm>
            <a:off x="428596" y="3214686"/>
            <a:ext cx="8429684" cy="646331"/>
          </a:xfrm>
          <a:prstGeom prst="rect">
            <a:avLst/>
          </a:prstGeom>
        </p:spPr>
        <p:txBody>
          <a:bodyPr wrap="square">
            <a:spAutoFit/>
          </a:bodyPr>
          <a:lstStyle/>
          <a:p>
            <a:pPr algn="ctr"/>
            <a:r>
              <a:rPr lang="ru-RU" i="1" dirty="0" smtClean="0"/>
              <a:t>Женская одежда: а – женщина в телогрее; б – в накладной шубке; в – опашне; </a:t>
            </a:r>
          </a:p>
          <a:p>
            <a:pPr algn="ctr"/>
            <a:r>
              <a:rPr lang="ru-RU" i="1" dirty="0" smtClean="0"/>
              <a:t>г – девушка в короткой шубе </a:t>
            </a:r>
            <a:r>
              <a:rPr lang="ru-RU" i="1" dirty="0" smtClean="0"/>
              <a:t>.</a:t>
            </a:r>
            <a:endParaRPr lang="ru-RU" dirty="0"/>
          </a:p>
        </p:txBody>
      </p:sp>
      <p:sp>
        <p:nvSpPr>
          <p:cNvPr id="7" name="Прямоугольник 6"/>
          <p:cNvSpPr/>
          <p:nvPr/>
        </p:nvSpPr>
        <p:spPr>
          <a:xfrm>
            <a:off x="642910" y="4357694"/>
            <a:ext cx="7929618" cy="1754326"/>
          </a:xfrm>
          <a:prstGeom prst="rect">
            <a:avLst/>
          </a:prstGeom>
        </p:spPr>
        <p:txBody>
          <a:bodyPr wrap="square">
            <a:spAutoFit/>
          </a:bodyPr>
          <a:lstStyle/>
          <a:p>
            <a:pPr algn="just"/>
            <a:r>
              <a:rPr lang="ru-RU" dirty="0" smtClean="0">
                <a:latin typeface="Times New Roman" pitchFamily="18" charset="0"/>
                <a:cs typeface="Times New Roman" pitchFamily="18" charset="0"/>
              </a:rPr>
              <a:t>	Излюбленной уличной одеждой, носимой мужчинами и женщинами, весной и осенью (как мы бы сейчас сказали – демисезонной), была однорядка. Однорядки шили из сукна или иных шерстяных тканей «в один ряд» (т. е., по-видимому, без подкладки), что, как думают, и обусловило само название. Это была распашная, длинная, широкая одежда с длинными откидными рукавами и прорехами для рук у пройм.</a:t>
            </a:r>
            <a:r>
              <a:rPr lang="ru-RU" dirty="0" smtClean="0"/>
              <a:t> </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однорядка.jpg"/>
          <p:cNvPicPr>
            <a:picLocks noChangeAspect="1"/>
          </p:cNvPicPr>
          <p:nvPr/>
        </p:nvPicPr>
        <p:blipFill>
          <a:blip r:embed="rId2"/>
          <a:stretch>
            <a:fillRect/>
          </a:stretch>
        </p:blipFill>
        <p:spPr>
          <a:xfrm>
            <a:off x="1071538" y="2928934"/>
            <a:ext cx="3028970" cy="2839660"/>
          </a:xfrm>
          <a:prstGeom prst="rect">
            <a:avLst/>
          </a:prstGeom>
        </p:spPr>
      </p:pic>
      <p:sp>
        <p:nvSpPr>
          <p:cNvPr id="4" name="Прямоугольник 3"/>
          <p:cNvSpPr/>
          <p:nvPr/>
        </p:nvSpPr>
        <p:spPr>
          <a:xfrm>
            <a:off x="500034" y="5715016"/>
            <a:ext cx="4572000" cy="923330"/>
          </a:xfrm>
          <a:prstGeom prst="rect">
            <a:avLst/>
          </a:prstGeom>
        </p:spPr>
        <p:txBody>
          <a:bodyPr>
            <a:spAutoFit/>
          </a:bodyPr>
          <a:lstStyle/>
          <a:p>
            <a:r>
              <a:rPr lang="ru-RU" i="1" dirty="0" smtClean="0"/>
              <a:t>Однорядки XVII в. (по </a:t>
            </a:r>
            <a:r>
              <a:rPr lang="ru-RU" i="1" dirty="0" err="1" smtClean="0"/>
              <a:t>Мейербергу</a:t>
            </a:r>
            <a:r>
              <a:rPr lang="ru-RU" i="1" dirty="0" smtClean="0"/>
              <a:t>): а – священник в однорядке; б – дворянин в </a:t>
            </a:r>
            <a:r>
              <a:rPr lang="ru-RU" i="1" dirty="0" smtClean="0"/>
              <a:t>однорядке.</a:t>
            </a:r>
            <a:endParaRPr lang="ru-RU" dirty="0"/>
          </a:p>
        </p:txBody>
      </p:sp>
      <p:sp>
        <p:nvSpPr>
          <p:cNvPr id="5" name="Прямоугольник 4"/>
          <p:cNvSpPr/>
          <p:nvPr/>
        </p:nvSpPr>
        <p:spPr>
          <a:xfrm>
            <a:off x="357158" y="214290"/>
            <a:ext cx="8358246" cy="2585323"/>
          </a:xfrm>
          <a:prstGeom prst="rect">
            <a:avLst/>
          </a:prstGeom>
        </p:spPr>
        <p:txBody>
          <a:bodyPr wrap="square">
            <a:spAutoFit/>
          </a:bodyPr>
          <a:lstStyle/>
          <a:p>
            <a:pPr algn="just"/>
            <a:r>
              <a:rPr lang="ru-RU" dirty="0" smtClean="0">
                <a:latin typeface="Times New Roman" pitchFamily="18" charset="0"/>
                <a:cs typeface="Times New Roman" pitchFamily="18" charset="0"/>
              </a:rPr>
              <a:t>	Летом зажиточные мужчины и женщины носили внакидку, «на </a:t>
            </a:r>
            <a:r>
              <a:rPr lang="ru-RU" dirty="0" err="1" smtClean="0">
                <a:latin typeface="Times New Roman" pitchFamily="18" charset="0"/>
                <a:cs typeface="Times New Roman" pitchFamily="18" charset="0"/>
              </a:rPr>
              <a:t>опаш</a:t>
            </a:r>
            <a:r>
              <a:rPr lang="ru-RU" dirty="0" smtClean="0">
                <a:latin typeface="Times New Roman" pitchFamily="18" charset="0"/>
                <a:cs typeface="Times New Roman" pitchFamily="18" charset="0"/>
              </a:rPr>
              <a:t>», легкие шелковые опашни свободного покроя, с длинными, суживающимися к запястью рукавами, на шелковой же или бумажной подкладке.</a:t>
            </a:r>
            <a:r>
              <a:rPr lang="ru-RU" dirty="0" smtClean="0"/>
              <a:t> </a:t>
            </a:r>
          </a:p>
          <a:p>
            <a:pPr algn="just"/>
            <a:r>
              <a:rPr lang="ru-RU" dirty="0" smtClean="0"/>
              <a:t>	</a:t>
            </a:r>
            <a:r>
              <a:rPr lang="ru-RU" dirty="0" smtClean="0">
                <a:latin typeface="Times New Roman" pitchFamily="18" charset="0"/>
                <a:cs typeface="Times New Roman" pitchFamily="18" charset="0"/>
              </a:rPr>
              <a:t>Летом зажиточные мужчины и женщины носили внакидку, «на </a:t>
            </a:r>
            <a:r>
              <a:rPr lang="ru-RU" dirty="0" err="1" smtClean="0">
                <a:latin typeface="Times New Roman" pitchFamily="18" charset="0"/>
                <a:cs typeface="Times New Roman" pitchFamily="18" charset="0"/>
              </a:rPr>
              <a:t>опаш</a:t>
            </a:r>
            <a:r>
              <a:rPr lang="ru-RU" dirty="0" smtClean="0">
                <a:latin typeface="Times New Roman" pitchFamily="18" charset="0"/>
                <a:cs typeface="Times New Roman" pitchFamily="18" charset="0"/>
              </a:rPr>
              <a:t>», легкие шелковые опашни свободного покроя, с длинными, суживающимися к запястью рукавами, на шелковой же или бумажной подкладке. Полы опашня, как и у однорядки, были длиннее сзади; надевая его в рукава, все же не подпоясывались (Сав., с. 93). Такой опашень найден при строительстве Московского метрополитена в трещине стены Китай-города (Киселев, 1936, с. 158; Рабинович, 1964, с. 281).</a:t>
            </a:r>
            <a:endParaRPr lang="ru-RU" dirty="0">
              <a:latin typeface="Times New Roman" pitchFamily="18" charset="0"/>
              <a:cs typeface="Times New Roman" pitchFamily="18" charset="0"/>
            </a:endParaRPr>
          </a:p>
        </p:txBody>
      </p:sp>
      <p:pic>
        <p:nvPicPr>
          <p:cNvPr id="2050" name="Picture 2" descr="C:\Users\Елена\Pictures\Орнамент\опашень.jpg"/>
          <p:cNvPicPr>
            <a:picLocks noChangeAspect="1" noChangeArrowheads="1"/>
          </p:cNvPicPr>
          <p:nvPr/>
        </p:nvPicPr>
        <p:blipFill>
          <a:blip r:embed="rId3"/>
          <a:srcRect/>
          <a:stretch>
            <a:fillRect/>
          </a:stretch>
        </p:blipFill>
        <p:spPr bwMode="auto">
          <a:xfrm>
            <a:off x="5423316" y="2928935"/>
            <a:ext cx="2396713" cy="3000396"/>
          </a:xfrm>
          <a:prstGeom prst="rect">
            <a:avLst/>
          </a:prstGeom>
          <a:noFill/>
        </p:spPr>
      </p:pic>
      <p:sp>
        <p:nvSpPr>
          <p:cNvPr id="7" name="Прямоугольник 6"/>
          <p:cNvSpPr/>
          <p:nvPr/>
        </p:nvSpPr>
        <p:spPr>
          <a:xfrm>
            <a:off x="5572132" y="6000768"/>
            <a:ext cx="2082621" cy="369332"/>
          </a:xfrm>
          <a:prstGeom prst="rect">
            <a:avLst/>
          </a:prstGeom>
        </p:spPr>
        <p:txBody>
          <a:bodyPr wrap="none">
            <a:spAutoFit/>
          </a:bodyPr>
          <a:lstStyle/>
          <a:p>
            <a:r>
              <a:rPr lang="ru-RU" i="1" dirty="0" smtClean="0"/>
              <a:t>Боярский </a:t>
            </a:r>
            <a:r>
              <a:rPr lang="ru-RU" i="1" dirty="0" smtClean="0"/>
              <a:t>опашень.</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7166"/>
            <a:ext cx="8929718" cy="400110"/>
          </a:xfrm>
          <a:prstGeom prst="rect">
            <a:avLst/>
          </a:prstGeom>
        </p:spPr>
        <p:txBody>
          <a:bodyPr wrap="square">
            <a:spAutoFit/>
          </a:bodyPr>
          <a:lstStyle/>
          <a:p>
            <a:pPr algn="ctr"/>
            <a:r>
              <a:rPr lang="ru-RU" sz="2000" b="1" dirty="0" smtClean="0">
                <a:solidFill>
                  <a:srgbClr val="C00000"/>
                </a:solidFill>
                <a:latin typeface="Times New Roman" pitchFamily="18" charset="0"/>
                <a:cs typeface="Times New Roman" pitchFamily="18" charset="0"/>
              </a:rPr>
              <a:t>Народный  костюм  северных губерний  России</a:t>
            </a:r>
            <a:endParaRPr lang="ru-RU" sz="2000" b="1" dirty="0">
              <a:solidFill>
                <a:srgbClr val="C00000"/>
              </a:solidFill>
            </a:endParaRPr>
          </a:p>
        </p:txBody>
      </p:sp>
      <p:pic>
        <p:nvPicPr>
          <p:cNvPr id="18434" name="Picture 2" descr="C:\Users\Елена\Pictures\Орнамент\БИЛИБИН\билибин4.jpg"/>
          <p:cNvPicPr>
            <a:picLocks noChangeAspect="1" noChangeArrowheads="1"/>
          </p:cNvPicPr>
          <p:nvPr/>
        </p:nvPicPr>
        <p:blipFill>
          <a:blip r:embed="rId2" cstate="print"/>
          <a:srcRect/>
          <a:stretch>
            <a:fillRect/>
          </a:stretch>
        </p:blipFill>
        <p:spPr bwMode="auto">
          <a:xfrm>
            <a:off x="2714612" y="1214422"/>
            <a:ext cx="3360094" cy="4103932"/>
          </a:xfrm>
          <a:prstGeom prst="rect">
            <a:avLst/>
          </a:prstGeom>
          <a:noFill/>
        </p:spPr>
      </p:pic>
      <p:sp>
        <p:nvSpPr>
          <p:cNvPr id="6" name="Прямоугольник 5"/>
          <p:cNvSpPr/>
          <p:nvPr/>
        </p:nvSpPr>
        <p:spPr>
          <a:xfrm>
            <a:off x="1357290" y="5572140"/>
            <a:ext cx="6529160" cy="338554"/>
          </a:xfrm>
          <a:prstGeom prst="rect">
            <a:avLst/>
          </a:prstGeom>
        </p:spPr>
        <p:txBody>
          <a:bodyPr wrap="none">
            <a:spAutoFit/>
          </a:bodyPr>
          <a:lstStyle/>
          <a:p>
            <a:r>
              <a:rPr lang="ru-RU" sz="1600" dirty="0" smtClean="0">
                <a:latin typeface="Times New Roman" pitchFamily="18" charset="0"/>
                <a:cs typeface="Times New Roman" pitchFamily="18" charset="0"/>
              </a:rPr>
              <a:t>Эскиз костюмов поселянок к опере А.П. Бородина «Князь Игорь», </a:t>
            </a:r>
            <a:r>
              <a:rPr lang="ru-RU" sz="1600" dirty="0" smtClean="0">
                <a:latin typeface="Times New Roman" pitchFamily="18" charset="0"/>
                <a:cs typeface="Times New Roman" pitchFamily="18" charset="0"/>
              </a:rPr>
              <a:t>1930.</a:t>
            </a:r>
            <a:endParaRPr lang="ru-RU"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6182" y="214290"/>
            <a:ext cx="1535741"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Содержание:</a:t>
            </a:r>
            <a:endParaRPr lang="ru-RU" dirty="0"/>
          </a:p>
        </p:txBody>
      </p:sp>
      <p:sp>
        <p:nvSpPr>
          <p:cNvPr id="3" name="Прямоугольник 2"/>
          <p:cNvSpPr/>
          <p:nvPr/>
        </p:nvSpPr>
        <p:spPr>
          <a:xfrm>
            <a:off x="642910" y="857232"/>
            <a:ext cx="6737742" cy="4247317"/>
          </a:xfrm>
          <a:prstGeom prst="rect">
            <a:avLst/>
          </a:prstGeom>
        </p:spPr>
        <p:txBody>
          <a:bodyPr wrap="none">
            <a:spAutoFit/>
          </a:bodyPr>
          <a:lstStyle/>
          <a:p>
            <a:pPr marL="342900" indent="-342900">
              <a:buAutoNum type="arabicPeriod"/>
            </a:pPr>
            <a:r>
              <a:rPr lang="ru-RU" dirty="0" smtClean="0">
                <a:latin typeface="Times New Roman" pitchFamily="18" charset="0"/>
                <a:cs typeface="Times New Roman" pitchFamily="18" charset="0"/>
              </a:rPr>
              <a:t>Русский традиционный костюм                                 </a:t>
            </a:r>
            <a:r>
              <a:rPr lang="ru-RU" b="1" dirty="0" smtClean="0">
                <a:latin typeface="Times New Roman" pitchFamily="18" charset="0"/>
                <a:cs typeface="Times New Roman" pitchFamily="18" charset="0"/>
              </a:rPr>
              <a:t>слайд 3 -7</a:t>
            </a:r>
          </a:p>
          <a:p>
            <a:pPr marL="342900" indent="-342900">
              <a:buAutoNum type="arabicPeriod"/>
            </a:pPr>
            <a:r>
              <a:rPr lang="ru-RU" dirty="0" smtClean="0">
                <a:latin typeface="Times New Roman" pitchFamily="18" charset="0"/>
                <a:cs typeface="Times New Roman" pitchFamily="18" charset="0"/>
              </a:rPr>
              <a:t>Рубаха                                                                          </a:t>
            </a:r>
            <a:r>
              <a:rPr lang="ru-RU" b="1" dirty="0" smtClean="0">
                <a:latin typeface="Times New Roman" pitchFamily="18" charset="0"/>
                <a:cs typeface="Times New Roman" pitchFamily="18" charset="0"/>
              </a:rPr>
              <a:t>слайд  8- 10</a:t>
            </a:r>
          </a:p>
          <a:p>
            <a:pPr marL="342900" indent="-342900">
              <a:buAutoNum type="arabicPeriod"/>
            </a:pPr>
            <a:r>
              <a:rPr lang="ru-RU" dirty="0" smtClean="0">
                <a:latin typeface="Times New Roman" pitchFamily="18" charset="0"/>
                <a:cs typeface="Times New Roman" pitchFamily="18" charset="0"/>
              </a:rPr>
              <a:t>Костюм знати                                                            </a:t>
            </a:r>
            <a:r>
              <a:rPr lang="ru-RU" b="1" dirty="0" smtClean="0">
                <a:latin typeface="Times New Roman" pitchFamily="18" charset="0"/>
                <a:cs typeface="Times New Roman" pitchFamily="18" charset="0"/>
              </a:rPr>
              <a:t>слайд 11 – 18</a:t>
            </a:r>
          </a:p>
          <a:p>
            <a:pPr marL="342900" indent="-342900">
              <a:buAutoNum type="arabicPeriod"/>
            </a:pPr>
            <a:r>
              <a:rPr lang="ru-RU" dirty="0" smtClean="0">
                <a:latin typeface="Times New Roman" pitchFamily="18" charset="0"/>
                <a:cs typeface="Times New Roman" pitchFamily="18" charset="0"/>
              </a:rPr>
              <a:t>Народный костюм Северных губерний России     </a:t>
            </a:r>
            <a:r>
              <a:rPr lang="ru-RU" b="1" dirty="0" smtClean="0">
                <a:latin typeface="Times New Roman" pitchFamily="18" charset="0"/>
                <a:cs typeface="Times New Roman" pitchFamily="18" charset="0"/>
              </a:rPr>
              <a:t>слайд 19 – 32</a:t>
            </a:r>
          </a:p>
          <a:p>
            <a:pPr marL="342900" indent="-342900">
              <a:buAutoNum type="arabicPeriod"/>
            </a:pPr>
            <a:r>
              <a:rPr lang="ru-RU" dirty="0" smtClean="0">
                <a:latin typeface="Times New Roman" pitchFamily="18" charset="0"/>
                <a:cs typeface="Times New Roman" pitchFamily="18" charset="0"/>
              </a:rPr>
              <a:t>Золотное шитье                                                                </a:t>
            </a:r>
            <a:r>
              <a:rPr lang="ru-RU" b="1" dirty="0" smtClean="0">
                <a:latin typeface="Times New Roman" pitchFamily="18" charset="0"/>
                <a:cs typeface="Times New Roman" pitchFamily="18" charset="0"/>
              </a:rPr>
              <a:t>слайд  30</a:t>
            </a:r>
          </a:p>
          <a:p>
            <a:pPr marL="342900" indent="-342900">
              <a:buAutoNum type="arabicPeriod"/>
            </a:pPr>
            <a:r>
              <a:rPr lang="ru-RU" dirty="0" smtClean="0">
                <a:latin typeface="Times New Roman" pitchFamily="18" charset="0"/>
                <a:cs typeface="Times New Roman" pitchFamily="18" charset="0"/>
              </a:rPr>
              <a:t>Народный костюм Южных губерний России      </a:t>
            </a:r>
            <a:r>
              <a:rPr lang="ru-RU" b="1" dirty="0" smtClean="0">
                <a:latin typeface="Times New Roman" pitchFamily="18" charset="0"/>
                <a:cs typeface="Times New Roman" pitchFamily="18" charset="0"/>
              </a:rPr>
              <a:t>слайд  33 – 39</a:t>
            </a:r>
          </a:p>
          <a:p>
            <a:pPr marL="342900" indent="-342900">
              <a:buAutoNum type="arabicPeriod"/>
            </a:pPr>
            <a:r>
              <a:rPr lang="ru-RU" dirty="0" smtClean="0">
                <a:latin typeface="Times New Roman" pitchFamily="18" charset="0"/>
                <a:cs typeface="Times New Roman" pitchFamily="18" charset="0"/>
              </a:rPr>
              <a:t>Женские головные уборы                                       </a:t>
            </a:r>
            <a:r>
              <a:rPr lang="ru-RU" b="1" dirty="0" smtClean="0">
                <a:latin typeface="Times New Roman" pitchFamily="18" charset="0"/>
                <a:cs typeface="Times New Roman" pitchFamily="18" charset="0"/>
              </a:rPr>
              <a:t>слайд 40 – 57</a:t>
            </a:r>
          </a:p>
          <a:p>
            <a:pPr marL="342900" indent="-342900">
              <a:buAutoNum type="arabicPeriod"/>
            </a:pPr>
            <a:r>
              <a:rPr lang="ru-RU" dirty="0" smtClean="0">
                <a:latin typeface="Times New Roman" pitchFamily="18" charset="0"/>
                <a:cs typeface="Times New Roman" pitchFamily="18" charset="0"/>
              </a:rPr>
              <a:t>Кокошник                                                                 </a:t>
            </a:r>
            <a:r>
              <a:rPr lang="ru-RU" b="1" dirty="0" smtClean="0">
                <a:latin typeface="Times New Roman" pitchFamily="18" charset="0"/>
                <a:cs typeface="Times New Roman" pitchFamily="18" charset="0"/>
              </a:rPr>
              <a:t>слайд 43 – 45</a:t>
            </a:r>
          </a:p>
          <a:p>
            <a:pPr marL="342900" indent="-342900">
              <a:buAutoNum type="arabicPeriod"/>
            </a:pPr>
            <a:r>
              <a:rPr lang="ru-RU" dirty="0" smtClean="0">
                <a:latin typeface="Times New Roman" pitchFamily="18" charset="0"/>
                <a:cs typeface="Times New Roman" pitchFamily="18" charset="0"/>
              </a:rPr>
              <a:t>Повседневные женские головные уборы              </a:t>
            </a:r>
            <a:r>
              <a:rPr lang="ru-RU" b="1" dirty="0" smtClean="0">
                <a:latin typeface="Times New Roman" pitchFamily="18" charset="0"/>
                <a:cs typeface="Times New Roman" pitchFamily="18" charset="0"/>
              </a:rPr>
              <a:t>слайд 46 – 49</a:t>
            </a:r>
          </a:p>
          <a:p>
            <a:pPr marL="342900" indent="-342900">
              <a:buAutoNum type="arabicPeriod"/>
            </a:pPr>
            <a:r>
              <a:rPr lang="ru-RU" dirty="0" smtClean="0">
                <a:latin typeface="Times New Roman" pitchFamily="18" charset="0"/>
                <a:cs typeface="Times New Roman" pitchFamily="18" charset="0"/>
              </a:rPr>
              <a:t>Головные уборы молодухи                                       </a:t>
            </a:r>
            <a:r>
              <a:rPr lang="ru-RU" b="1" dirty="0" smtClean="0">
                <a:latin typeface="Times New Roman" pitchFamily="18" charset="0"/>
                <a:cs typeface="Times New Roman" pitchFamily="18" charset="0"/>
              </a:rPr>
              <a:t>слайд 50- 51</a:t>
            </a:r>
          </a:p>
          <a:p>
            <a:pPr marL="342900" indent="-342900">
              <a:buAutoNum type="arabicPeriod"/>
            </a:pPr>
            <a:r>
              <a:rPr lang="ru-RU" dirty="0" err="1" smtClean="0">
                <a:latin typeface="Times New Roman" pitchFamily="18" charset="0"/>
                <a:cs typeface="Times New Roman" pitchFamily="18" charset="0"/>
              </a:rPr>
              <a:t>Сажение</a:t>
            </a:r>
            <a:r>
              <a:rPr lang="ru-RU" dirty="0" smtClean="0">
                <a:latin typeface="Times New Roman" pitchFamily="18" charset="0"/>
                <a:cs typeface="Times New Roman" pitchFamily="18" charset="0"/>
              </a:rPr>
              <a:t> по бели                                                            </a:t>
            </a:r>
            <a:r>
              <a:rPr lang="ru-RU" b="1" dirty="0" smtClean="0">
                <a:latin typeface="Times New Roman" pitchFamily="18" charset="0"/>
                <a:cs typeface="Times New Roman" pitchFamily="18" charset="0"/>
              </a:rPr>
              <a:t>слайд  52</a:t>
            </a:r>
          </a:p>
          <a:p>
            <a:pPr marL="342900" indent="-342900">
              <a:buAutoNum type="arabicPeriod"/>
            </a:pPr>
            <a:r>
              <a:rPr lang="ru-RU" dirty="0" smtClean="0">
                <a:latin typeface="Times New Roman" pitchFamily="18" charset="0"/>
                <a:cs typeface="Times New Roman" pitchFamily="18" charset="0"/>
              </a:rPr>
              <a:t>Девичьи головные уборы                                       </a:t>
            </a:r>
            <a:r>
              <a:rPr lang="ru-RU" b="1" dirty="0" smtClean="0">
                <a:latin typeface="Times New Roman" pitchFamily="18" charset="0"/>
                <a:cs typeface="Times New Roman" pitchFamily="18" charset="0"/>
              </a:rPr>
              <a:t>слайд 56 – 57</a:t>
            </a:r>
          </a:p>
          <a:p>
            <a:pPr marL="342900" indent="-342900">
              <a:buAutoNum type="arabicPeriod"/>
            </a:pPr>
            <a:r>
              <a:rPr lang="ru-RU" dirty="0" smtClean="0">
                <a:latin typeface="Times New Roman" pitchFamily="18" charset="0"/>
                <a:cs typeface="Times New Roman" pitchFamily="18" charset="0"/>
              </a:rPr>
              <a:t>Мужской костюм                                                    </a:t>
            </a:r>
            <a:r>
              <a:rPr lang="ru-RU" b="1" dirty="0" smtClean="0">
                <a:latin typeface="Times New Roman" pitchFamily="18" charset="0"/>
                <a:cs typeface="Times New Roman" pitchFamily="18" charset="0"/>
              </a:rPr>
              <a:t>слайд  58 – 65</a:t>
            </a:r>
          </a:p>
          <a:p>
            <a:pPr marL="342900" indent="-342900">
              <a:buAutoNum type="arabicPeriod"/>
            </a:pPr>
            <a:r>
              <a:rPr lang="ru-RU" dirty="0" smtClean="0">
                <a:latin typeface="Times New Roman" pitchFamily="18" charset="0"/>
                <a:cs typeface="Times New Roman" pitchFamily="18" charset="0"/>
              </a:rPr>
              <a:t>Словарь терминов                                                   </a:t>
            </a:r>
            <a:r>
              <a:rPr lang="ru-RU" b="1" dirty="0" smtClean="0">
                <a:latin typeface="Times New Roman" pitchFamily="18" charset="0"/>
                <a:cs typeface="Times New Roman" pitchFamily="18" charset="0"/>
              </a:rPr>
              <a:t>слайд 66 -  67</a:t>
            </a:r>
          </a:p>
          <a:p>
            <a:pPr marL="342900" indent="-342900">
              <a:buAutoNum type="arabicPeriod"/>
            </a:pPr>
            <a:r>
              <a:rPr lang="ru-RU" dirty="0" smtClean="0">
                <a:latin typeface="Times New Roman" pitchFamily="18" charset="0"/>
                <a:cs typeface="Times New Roman" pitchFamily="18" charset="0"/>
              </a:rPr>
              <a:t>Используемые ресурсы                                               </a:t>
            </a:r>
            <a:r>
              <a:rPr lang="ru-RU" b="1" dirty="0" smtClean="0">
                <a:latin typeface="Times New Roman" pitchFamily="18" charset="0"/>
                <a:cs typeface="Times New Roman" pitchFamily="18" charset="0"/>
              </a:rPr>
              <a:t>слайд  - 68 </a:t>
            </a:r>
            <a:endParaRPr lang="ru-RU"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s://img-fotki.yandex.ru/get/131107/225044291.447/0_168162_ab2aa2f_XXX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1" name="Picture 3" descr="C:\Users\Елена\Pictures\Орнамент\БИЛИБИН\Вологодская девушка.jpg"/>
          <p:cNvPicPr>
            <a:picLocks noChangeAspect="1" noChangeArrowheads="1"/>
          </p:cNvPicPr>
          <p:nvPr/>
        </p:nvPicPr>
        <p:blipFill>
          <a:blip r:embed="rId2" cstate="print"/>
          <a:srcRect/>
          <a:stretch>
            <a:fillRect/>
          </a:stretch>
        </p:blipFill>
        <p:spPr bwMode="auto">
          <a:xfrm>
            <a:off x="642910" y="214290"/>
            <a:ext cx="3373313" cy="5214974"/>
          </a:xfrm>
          <a:prstGeom prst="rect">
            <a:avLst/>
          </a:prstGeom>
          <a:noFill/>
        </p:spPr>
      </p:pic>
      <p:sp>
        <p:nvSpPr>
          <p:cNvPr id="4" name="Прямоугольник 3"/>
          <p:cNvSpPr/>
          <p:nvPr/>
        </p:nvSpPr>
        <p:spPr>
          <a:xfrm>
            <a:off x="214282" y="5572140"/>
            <a:ext cx="4252575" cy="584775"/>
          </a:xfrm>
          <a:prstGeom prst="rect">
            <a:avLst/>
          </a:prstGeom>
        </p:spPr>
        <p:txBody>
          <a:bodyPr wrap="none">
            <a:spAutoFit/>
          </a:bodyPr>
          <a:lstStyle/>
          <a:p>
            <a:pPr algn="ctr"/>
            <a:r>
              <a:rPr lang="ru-RU" sz="1600" dirty="0" smtClean="0">
                <a:latin typeface="Times New Roman" pitchFamily="18" charset="0"/>
                <a:cs typeface="Times New Roman" pitchFamily="18" charset="0"/>
              </a:rPr>
              <a:t>Вологодская девушка в праздничном костюме</a:t>
            </a:r>
          </a:p>
          <a:p>
            <a:pPr algn="ctr"/>
            <a:r>
              <a:rPr lang="ru-RU" sz="1600" dirty="0" smtClean="0">
                <a:latin typeface="Times New Roman" pitchFamily="18" charset="0"/>
                <a:cs typeface="Times New Roman" pitchFamily="18" charset="0"/>
              </a:rPr>
              <a:t>В иллюстрациях Ивана Яковлевича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a:t>
            </a:r>
            <a:endParaRPr lang="ru-RU" sz="1600" dirty="0"/>
          </a:p>
        </p:txBody>
      </p:sp>
      <p:pic>
        <p:nvPicPr>
          <p:cNvPr id="1026" name="Picture 2" descr="C:\Users\Елена\Pictures\Орнамент\БИЛИБИН\Вологда.jpg"/>
          <p:cNvPicPr>
            <a:picLocks noChangeAspect="1" noChangeArrowheads="1"/>
          </p:cNvPicPr>
          <p:nvPr/>
        </p:nvPicPr>
        <p:blipFill>
          <a:blip r:embed="rId3" cstate="print"/>
          <a:srcRect/>
          <a:stretch>
            <a:fillRect/>
          </a:stretch>
        </p:blipFill>
        <p:spPr bwMode="auto">
          <a:xfrm>
            <a:off x="4572000" y="285728"/>
            <a:ext cx="3857652" cy="5036585"/>
          </a:xfrm>
          <a:prstGeom prst="rect">
            <a:avLst/>
          </a:prstGeom>
          <a:noFill/>
        </p:spPr>
      </p:pic>
      <p:sp>
        <p:nvSpPr>
          <p:cNvPr id="6" name="Прямоугольник 5"/>
          <p:cNvSpPr/>
          <p:nvPr/>
        </p:nvSpPr>
        <p:spPr>
          <a:xfrm>
            <a:off x="4357686" y="5572140"/>
            <a:ext cx="4572000" cy="830997"/>
          </a:xfrm>
          <a:prstGeom prst="rect">
            <a:avLst/>
          </a:prstGeom>
        </p:spPr>
        <p:txBody>
          <a:bodyPr>
            <a:spAutoFit/>
          </a:bodyPr>
          <a:lstStyle/>
          <a:p>
            <a:pPr algn="ctr"/>
            <a:r>
              <a:rPr lang="ru-RU" sz="1600" dirty="0" smtClean="0">
                <a:latin typeface="Times New Roman" pitchFamily="18" charset="0"/>
                <a:cs typeface="Times New Roman" pitchFamily="18" charset="0"/>
              </a:rPr>
              <a:t>Вологодская девушка в праздничном </a:t>
            </a:r>
            <a:r>
              <a:rPr lang="ru-RU" sz="1600" dirty="0" smtClean="0">
                <a:latin typeface="Times New Roman" pitchFamily="18" charset="0"/>
                <a:cs typeface="Times New Roman" pitchFamily="18" charset="0"/>
              </a:rPr>
              <a:t>костюме.</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Коллекция  народных костюмов Натальи </a:t>
            </a:r>
            <a:r>
              <a:rPr lang="ru-RU" sz="1600" dirty="0" err="1" smtClean="0">
                <a:latin typeface="Times New Roman" pitchFamily="18" charset="0"/>
                <a:cs typeface="Times New Roman" pitchFamily="18" charset="0"/>
              </a:rPr>
              <a:t>Шабельской</a:t>
            </a:r>
            <a:r>
              <a:rPr lang="ru-RU" sz="1600" dirty="0" smtClean="0">
                <a:latin typeface="Times New Roman" pitchFamily="18" charset="0"/>
                <a:cs typeface="Times New Roman" pitchFamily="18" charset="0"/>
              </a:rPr>
              <a:t>( конец 19 начало 20 века</a:t>
            </a:r>
            <a:r>
              <a:rPr lang="ru-RU" sz="1600" dirty="0" smtClean="0">
                <a:latin typeface="Times New Roman" pitchFamily="18" charset="0"/>
                <a:cs typeface="Times New Roman" pitchFamily="18" charset="0"/>
              </a:rPr>
              <a:t>).</a:t>
            </a:r>
            <a:endParaRPr lang="ru-RU"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85728"/>
            <a:ext cx="8429684" cy="1200329"/>
          </a:xfrm>
          <a:prstGeom prst="rect">
            <a:avLst/>
          </a:prstGeom>
        </p:spPr>
        <p:txBody>
          <a:bodyPr wrap="square">
            <a:spAutoFit/>
          </a:bodyPr>
          <a:lstStyle/>
          <a:p>
            <a:pPr algn="just"/>
            <a:r>
              <a:rPr lang="ru-RU" b="1" dirty="0" smtClean="0">
                <a:latin typeface="Times New Roman" pitchFamily="18" charset="0"/>
                <a:cs typeface="Times New Roman" pitchFamily="18" charset="0"/>
              </a:rPr>
              <a:t>	ДУШЕГРЕЙКА (ДУШЕГРЁЯ, КАРАТЛЙКА, КОРОТЁНА, КОРОТЁНЬ, КОРОТЁНЬКА, ПЕРО, ПОДСЕРДЁЧНИК) </a:t>
            </a:r>
            <a:r>
              <a:rPr lang="ru-RU" dirty="0" smtClean="0">
                <a:latin typeface="Times New Roman" pitchFamily="18" charset="0"/>
                <a:cs typeface="Times New Roman" pitchFamily="18" charset="0"/>
              </a:rPr>
              <a:t>— нагрудная женская одежда на лямках, как правило, из дорогих фабричных тканей — бархата, плиса, парчи, </a:t>
            </a:r>
            <a:r>
              <a:rPr lang="ru-RU" dirty="0" err="1" smtClean="0">
                <a:latin typeface="Times New Roman" pitchFamily="18" charset="0"/>
                <a:cs typeface="Times New Roman" pitchFamily="18" charset="0"/>
              </a:rPr>
              <a:t>полупарчи</a:t>
            </a:r>
            <a:r>
              <a:rPr lang="ru-RU" dirty="0" smtClean="0">
                <a:latin typeface="Times New Roman" pitchFamily="18" charset="0"/>
                <a:cs typeface="Times New Roman" pitchFamily="18" charset="0"/>
              </a:rPr>
              <a:t>, шелка — с подкладкой, часто на вате или кудели.</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571472" y="1857364"/>
            <a:ext cx="8334102" cy="335758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Елена\Pictures\Орнамент\БИЛИБИН\Вологодская молодуха.jpg"/>
          <p:cNvPicPr>
            <a:picLocks noChangeAspect="1" noChangeArrowheads="1"/>
          </p:cNvPicPr>
          <p:nvPr/>
        </p:nvPicPr>
        <p:blipFill>
          <a:blip r:embed="rId2" cstate="print"/>
          <a:srcRect/>
          <a:stretch>
            <a:fillRect/>
          </a:stretch>
        </p:blipFill>
        <p:spPr bwMode="auto">
          <a:xfrm>
            <a:off x="5535668" y="357167"/>
            <a:ext cx="3100892" cy="4857784"/>
          </a:xfrm>
          <a:prstGeom prst="rect">
            <a:avLst/>
          </a:prstGeom>
          <a:noFill/>
        </p:spPr>
      </p:pic>
      <p:sp>
        <p:nvSpPr>
          <p:cNvPr id="4" name="Прямоугольник 3"/>
          <p:cNvSpPr/>
          <p:nvPr/>
        </p:nvSpPr>
        <p:spPr>
          <a:xfrm>
            <a:off x="4857752" y="5429264"/>
            <a:ext cx="4071934"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Вологодский женский праздничный </a:t>
            </a:r>
            <a:r>
              <a:rPr lang="ru-RU" sz="1600" dirty="0" smtClean="0">
                <a:latin typeface="Times New Roman" pitchFamily="18" charset="0"/>
                <a:cs typeface="Times New Roman" pitchFamily="18" charset="0"/>
              </a:rPr>
              <a:t>костюм.</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В иллюстрациях Ивана Яковлевича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a:t>
            </a:r>
            <a:endParaRPr lang="ru-RU" sz="1600" dirty="0"/>
          </a:p>
        </p:txBody>
      </p:sp>
      <p:pic>
        <p:nvPicPr>
          <p:cNvPr id="16385" name="Picture 1" descr="C:\Users\Елена\Pictures\Орнамент\БИЛИБИН\эскиз костюма ткачихи.jpg"/>
          <p:cNvPicPr>
            <a:picLocks noChangeAspect="1" noChangeArrowheads="1"/>
          </p:cNvPicPr>
          <p:nvPr/>
        </p:nvPicPr>
        <p:blipFill>
          <a:blip r:embed="rId3" cstate="print"/>
          <a:srcRect/>
          <a:stretch>
            <a:fillRect/>
          </a:stretch>
        </p:blipFill>
        <p:spPr bwMode="auto">
          <a:xfrm>
            <a:off x="1071538" y="428604"/>
            <a:ext cx="2840916" cy="4714908"/>
          </a:xfrm>
          <a:prstGeom prst="rect">
            <a:avLst/>
          </a:prstGeom>
          <a:noFill/>
        </p:spPr>
      </p:pic>
      <p:sp>
        <p:nvSpPr>
          <p:cNvPr id="5" name="Прямоугольник 4"/>
          <p:cNvSpPr/>
          <p:nvPr/>
        </p:nvSpPr>
        <p:spPr>
          <a:xfrm>
            <a:off x="285720" y="5357826"/>
            <a:ext cx="4000528" cy="1569660"/>
          </a:xfrm>
          <a:prstGeom prst="rect">
            <a:avLst/>
          </a:prstGeom>
        </p:spPr>
        <p:txBody>
          <a:bodyPr wrap="square">
            <a:spAutoFit/>
          </a:bodyPr>
          <a:lstStyle/>
          <a:p>
            <a:pPr algn="ctr"/>
            <a:r>
              <a:rPr lang="ru-RU" sz="1600" dirty="0" smtClean="0">
                <a:latin typeface="Times New Roman" pitchFamily="18" charset="0"/>
                <a:cs typeface="Times New Roman" pitchFamily="18" charset="0"/>
              </a:rPr>
              <a:t>Эскиз костюма ткачихи  к опере                   Н.А. Римского-Корсакова                           «Сказка о царе </a:t>
            </a:r>
            <a:r>
              <a:rPr lang="ru-RU" sz="1600" dirty="0" err="1" smtClean="0">
                <a:latin typeface="Times New Roman" pitchFamily="18" charset="0"/>
                <a:cs typeface="Times New Roman" pitchFamily="18" charset="0"/>
              </a:rPr>
              <a:t>Салтане</a:t>
            </a:r>
            <a:r>
              <a:rPr lang="ru-RU" sz="1600" dirty="0" smtClean="0">
                <a:latin typeface="Times New Roman" pitchFamily="18" charset="0"/>
                <a:cs typeface="Times New Roman" pitchFamily="18" charset="0"/>
              </a:rPr>
              <a:t>».                                  1929 или 1938 годы</a:t>
            </a:r>
          </a:p>
          <a:p>
            <a:pPr algn="ctr"/>
            <a:r>
              <a:rPr lang="ru-RU" sz="1600" dirty="0" smtClean="0">
                <a:latin typeface="Times New Roman" pitchFamily="18" charset="0"/>
                <a:cs typeface="Times New Roman" pitchFamily="18" charset="0"/>
              </a:rPr>
              <a:t>Ивана Яковлевича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a:t>
            </a:r>
            <a:endParaRPr lang="ru-RU" sz="1600" dirty="0" smtClean="0">
              <a:latin typeface="Times New Roman" pitchFamily="18" charset="0"/>
              <a:cs typeface="Times New Roman" pitchFamily="18" charset="0"/>
            </a:endParaRPr>
          </a:p>
          <a:p>
            <a:pPr algn="ctr"/>
            <a:endParaRPr lang="ru-RU"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Елена\Pictures\Орнамент\ГЛЕБУШКИН\58.jpg"/>
          <p:cNvPicPr>
            <a:picLocks noChangeAspect="1" noChangeArrowheads="1"/>
          </p:cNvPicPr>
          <p:nvPr/>
        </p:nvPicPr>
        <p:blipFill>
          <a:blip r:embed="rId2" cstate="print"/>
          <a:srcRect/>
          <a:stretch>
            <a:fillRect/>
          </a:stretch>
        </p:blipFill>
        <p:spPr bwMode="auto">
          <a:xfrm>
            <a:off x="4071934" y="500042"/>
            <a:ext cx="4398459" cy="5286412"/>
          </a:xfrm>
          <a:prstGeom prst="rect">
            <a:avLst/>
          </a:prstGeom>
          <a:noFill/>
        </p:spPr>
      </p:pic>
      <p:pic>
        <p:nvPicPr>
          <p:cNvPr id="2053" name="Picture 5" descr="C:\Users\Елена\Pictures\Орнамент\ГЛЕБУШКИН\56.jpg"/>
          <p:cNvPicPr>
            <a:picLocks noChangeAspect="1" noChangeArrowheads="1"/>
          </p:cNvPicPr>
          <p:nvPr/>
        </p:nvPicPr>
        <p:blipFill>
          <a:blip r:embed="rId3" cstate="print"/>
          <a:srcRect/>
          <a:stretch>
            <a:fillRect/>
          </a:stretch>
        </p:blipFill>
        <p:spPr bwMode="auto">
          <a:xfrm>
            <a:off x="1071538" y="500042"/>
            <a:ext cx="2009195" cy="2143140"/>
          </a:xfrm>
          <a:prstGeom prst="rect">
            <a:avLst/>
          </a:prstGeom>
          <a:noFill/>
        </p:spPr>
      </p:pic>
      <p:pic>
        <p:nvPicPr>
          <p:cNvPr id="2054" name="Picture 6" descr="C:\Users\Елена\Pictures\Орнамент\ГЛЕБУШКИН\59.jpg"/>
          <p:cNvPicPr>
            <a:picLocks noChangeAspect="1" noChangeArrowheads="1"/>
          </p:cNvPicPr>
          <p:nvPr/>
        </p:nvPicPr>
        <p:blipFill>
          <a:blip r:embed="rId4" cstate="print"/>
          <a:srcRect/>
          <a:stretch>
            <a:fillRect/>
          </a:stretch>
        </p:blipFill>
        <p:spPr bwMode="auto">
          <a:xfrm>
            <a:off x="1071538" y="3286124"/>
            <a:ext cx="2045992" cy="2403900"/>
          </a:xfrm>
          <a:prstGeom prst="rect">
            <a:avLst/>
          </a:prstGeom>
          <a:noFill/>
        </p:spPr>
      </p:pic>
      <p:sp>
        <p:nvSpPr>
          <p:cNvPr id="7" name="Прямоугольник 6"/>
          <p:cNvSpPr/>
          <p:nvPr/>
        </p:nvSpPr>
        <p:spPr>
          <a:xfrm>
            <a:off x="4000496" y="6000768"/>
            <a:ext cx="4572000" cy="338554"/>
          </a:xfrm>
          <a:prstGeom prst="rect">
            <a:avLst/>
          </a:prstGeom>
        </p:spPr>
        <p:txBody>
          <a:bodyPr>
            <a:spAutoFit/>
          </a:bodyPr>
          <a:lstStyle/>
          <a:p>
            <a:pPr algn="ctr"/>
            <a:r>
              <a:rPr lang="ru-RU" sz="1600" dirty="0" smtClean="0">
                <a:latin typeface="Times New Roman" pitchFamily="18" charset="0"/>
                <a:cs typeface="Times New Roman" pitchFamily="18" charset="0"/>
              </a:rPr>
              <a:t>Вологодский женский праздничный </a:t>
            </a:r>
            <a:r>
              <a:rPr lang="ru-RU" sz="1600" dirty="0" smtClean="0">
                <a:latin typeface="Times New Roman" pitchFamily="18" charset="0"/>
                <a:cs typeface="Times New Roman" pitchFamily="18" charset="0"/>
              </a:rPr>
              <a:t>костюм.</a:t>
            </a:r>
            <a:endParaRPr lang="ru-RU" sz="1600" dirty="0" smtClean="0">
              <a:latin typeface="Times New Roman" pitchFamily="18" charset="0"/>
              <a:cs typeface="Times New Roman" pitchFamily="18" charset="0"/>
            </a:endParaRPr>
          </a:p>
        </p:txBody>
      </p:sp>
      <p:sp>
        <p:nvSpPr>
          <p:cNvPr id="9" name="Прямоугольник 8"/>
          <p:cNvSpPr/>
          <p:nvPr/>
        </p:nvSpPr>
        <p:spPr>
          <a:xfrm>
            <a:off x="1071538" y="5929330"/>
            <a:ext cx="1956498" cy="338554"/>
          </a:xfrm>
          <a:prstGeom prst="rect">
            <a:avLst/>
          </a:prstGeom>
        </p:spPr>
        <p:txBody>
          <a:bodyPr wrap="none">
            <a:spAutoFit/>
          </a:bodyPr>
          <a:lstStyle/>
          <a:p>
            <a:pPr algn="ctr"/>
            <a:r>
              <a:rPr lang="ru-RU" sz="1600" dirty="0" smtClean="0">
                <a:latin typeface="Times New Roman" pitchFamily="18" charset="0"/>
                <a:cs typeface="Times New Roman" pitchFamily="18" charset="0"/>
              </a:rPr>
              <a:t>Фрагмент </a:t>
            </a:r>
            <a:r>
              <a:rPr lang="ru-RU" sz="1600" dirty="0" smtClean="0">
                <a:latin typeface="Times New Roman" pitchFamily="18" charset="0"/>
                <a:cs typeface="Times New Roman" pitchFamily="18" charset="0"/>
              </a:rPr>
              <a:t>вышивки.</a:t>
            </a:r>
            <a:endParaRPr lang="ru-RU" sz="1600" dirty="0" smtClean="0">
              <a:latin typeface="Times New Roman" pitchFamily="18" charset="0"/>
              <a:cs typeface="Times New Roman" pitchFamily="18" charset="0"/>
            </a:endParaRPr>
          </a:p>
        </p:txBody>
      </p:sp>
      <p:sp>
        <p:nvSpPr>
          <p:cNvPr id="10" name="Прямоугольник 9"/>
          <p:cNvSpPr/>
          <p:nvPr/>
        </p:nvSpPr>
        <p:spPr>
          <a:xfrm>
            <a:off x="1142976" y="2786058"/>
            <a:ext cx="1956498" cy="338554"/>
          </a:xfrm>
          <a:prstGeom prst="rect">
            <a:avLst/>
          </a:prstGeom>
        </p:spPr>
        <p:txBody>
          <a:bodyPr wrap="none">
            <a:spAutoFit/>
          </a:bodyPr>
          <a:lstStyle/>
          <a:p>
            <a:pPr algn="ctr"/>
            <a:r>
              <a:rPr lang="ru-RU" sz="1600" dirty="0" smtClean="0">
                <a:latin typeface="Times New Roman" pitchFamily="18" charset="0"/>
                <a:cs typeface="Times New Roman" pitchFamily="18" charset="0"/>
              </a:rPr>
              <a:t>Фрагмент </a:t>
            </a:r>
            <a:r>
              <a:rPr lang="ru-RU" sz="1600" dirty="0" smtClean="0">
                <a:latin typeface="Times New Roman" pitchFamily="18" charset="0"/>
                <a:cs typeface="Times New Roman" pitchFamily="18" charset="0"/>
              </a:rPr>
              <a:t>вышивки.</a:t>
            </a:r>
            <a:endParaRPr lang="ru-RU" sz="1600" dirty="0" smtClean="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емнев.jpg"/>
          <p:cNvPicPr>
            <a:picLocks noChangeAspect="1"/>
          </p:cNvPicPr>
          <p:nvPr/>
        </p:nvPicPr>
        <p:blipFill>
          <a:blip r:embed="rId2" cstate="print"/>
          <a:stretch>
            <a:fillRect/>
          </a:stretch>
        </p:blipFill>
        <p:spPr>
          <a:xfrm>
            <a:off x="4500562" y="714356"/>
            <a:ext cx="4117980" cy="3286148"/>
          </a:xfrm>
          <a:prstGeom prst="rect">
            <a:avLst/>
          </a:prstGeom>
        </p:spPr>
      </p:pic>
      <p:sp>
        <p:nvSpPr>
          <p:cNvPr id="3" name="Прямоугольник 2"/>
          <p:cNvSpPr/>
          <p:nvPr/>
        </p:nvSpPr>
        <p:spPr>
          <a:xfrm>
            <a:off x="4786314" y="4572008"/>
            <a:ext cx="3881704" cy="338554"/>
          </a:xfrm>
          <a:prstGeom prst="rect">
            <a:avLst/>
          </a:prstGeom>
        </p:spPr>
        <p:txBody>
          <a:bodyPr wrap="none">
            <a:spAutoFit/>
          </a:bodyPr>
          <a:lstStyle/>
          <a:p>
            <a:r>
              <a:rPr lang="ru-RU" sz="1600" dirty="0" smtClean="0">
                <a:latin typeface="Times New Roman" pitchFamily="18" charset="0"/>
                <a:cs typeface="Times New Roman" pitchFamily="18" charset="0"/>
              </a:rPr>
              <a:t>Андрей Ремнев. Кедровые орешки. </a:t>
            </a:r>
            <a:r>
              <a:rPr lang="ru-RU" sz="1600" dirty="0" smtClean="0">
                <a:latin typeface="Times New Roman" pitchFamily="18" charset="0"/>
                <a:cs typeface="Times New Roman" pitchFamily="18" charset="0"/>
              </a:rPr>
              <a:t>2001 г.</a:t>
            </a:r>
            <a:endParaRPr lang="ru-RU" sz="1600" dirty="0">
              <a:latin typeface="Times New Roman" pitchFamily="18" charset="0"/>
              <a:cs typeface="Times New Roman" pitchFamily="18" charset="0"/>
            </a:endParaRPr>
          </a:p>
        </p:txBody>
      </p:sp>
      <p:sp>
        <p:nvSpPr>
          <p:cNvPr id="3074" name="AutoShape 2" descr="Картины художника РЕМНЁВА Андрея Владимирович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 name="Прямоугольник 4"/>
          <p:cNvSpPr/>
          <p:nvPr/>
        </p:nvSpPr>
        <p:spPr>
          <a:xfrm>
            <a:off x="285720" y="5143512"/>
            <a:ext cx="3743269" cy="338554"/>
          </a:xfrm>
          <a:prstGeom prst="rect">
            <a:avLst/>
          </a:prstGeom>
        </p:spPr>
        <p:txBody>
          <a:bodyPr wrap="none">
            <a:spAutoFit/>
          </a:bodyPr>
          <a:lstStyle/>
          <a:p>
            <a:r>
              <a:rPr lang="ru-RU" sz="1600" dirty="0" smtClean="0">
                <a:latin typeface="Times New Roman" pitchFamily="18" charset="0"/>
                <a:cs typeface="Times New Roman" pitchFamily="18" charset="0"/>
              </a:rPr>
              <a:t>Андрей Ремнев .Укротительница. 2002 г.</a:t>
            </a:r>
            <a:endParaRPr lang="ru-RU" sz="1600" dirty="0">
              <a:latin typeface="Times New Roman" pitchFamily="18" charset="0"/>
              <a:cs typeface="Times New Roman" pitchFamily="18" charset="0"/>
            </a:endParaRPr>
          </a:p>
        </p:txBody>
      </p:sp>
      <p:pic>
        <p:nvPicPr>
          <p:cNvPr id="6" name="Рисунок 5" descr="укротительница.jpg"/>
          <p:cNvPicPr>
            <a:picLocks noChangeAspect="1"/>
          </p:cNvPicPr>
          <p:nvPr/>
        </p:nvPicPr>
        <p:blipFill>
          <a:blip r:embed="rId3" cstate="print"/>
          <a:stretch>
            <a:fillRect/>
          </a:stretch>
        </p:blipFill>
        <p:spPr>
          <a:xfrm>
            <a:off x="785786" y="714356"/>
            <a:ext cx="3176322" cy="41433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Замужняя женщина.jpg"/>
          <p:cNvPicPr>
            <a:picLocks noChangeAspect="1"/>
          </p:cNvPicPr>
          <p:nvPr/>
        </p:nvPicPr>
        <p:blipFill>
          <a:blip r:embed="rId2" cstate="print"/>
          <a:stretch>
            <a:fillRect/>
          </a:stretch>
        </p:blipFill>
        <p:spPr>
          <a:xfrm>
            <a:off x="571472" y="357166"/>
            <a:ext cx="3225009" cy="5071510"/>
          </a:xfrm>
          <a:prstGeom prst="rect">
            <a:avLst/>
          </a:prstGeom>
        </p:spPr>
      </p:pic>
      <p:sp>
        <p:nvSpPr>
          <p:cNvPr id="3" name="Прямоугольник 2"/>
          <p:cNvSpPr/>
          <p:nvPr/>
        </p:nvSpPr>
        <p:spPr>
          <a:xfrm>
            <a:off x="214282" y="5715016"/>
            <a:ext cx="4572000" cy="830997"/>
          </a:xfrm>
          <a:prstGeom prst="rect">
            <a:avLst/>
          </a:prstGeom>
        </p:spPr>
        <p:txBody>
          <a:bodyPr>
            <a:spAutoFit/>
          </a:bodyPr>
          <a:lstStyle/>
          <a:p>
            <a:pPr algn="ctr"/>
            <a:r>
              <a:rPr lang="ru-RU" sz="1600" dirty="0" smtClean="0">
                <a:latin typeface="Times New Roman" pitchFamily="18" charset="0"/>
                <a:cs typeface="Times New Roman" pitchFamily="18" charset="0"/>
              </a:rPr>
              <a:t>Костюм замужней женщины </a:t>
            </a:r>
            <a:r>
              <a:rPr lang="ru-RU" sz="1600" dirty="0" err="1" smtClean="0">
                <a:latin typeface="Times New Roman" pitchFamily="18" charset="0"/>
                <a:cs typeface="Times New Roman" pitchFamily="18" charset="0"/>
              </a:rPr>
              <a:t>Олонецкой</a:t>
            </a:r>
            <a:r>
              <a:rPr lang="ru-RU" sz="1600" dirty="0" smtClean="0">
                <a:latin typeface="Times New Roman" pitchFamily="18" charset="0"/>
                <a:cs typeface="Times New Roman" pitchFamily="18" charset="0"/>
              </a:rPr>
              <a:t> губернии </a:t>
            </a:r>
            <a:r>
              <a:rPr lang="ru-RU" sz="1600" dirty="0" err="1" smtClean="0">
                <a:latin typeface="Times New Roman" pitchFamily="18" charset="0"/>
                <a:cs typeface="Times New Roman" pitchFamily="18" charset="0"/>
              </a:rPr>
              <a:t>Каргопольского</a:t>
            </a: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уезда.</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В иллюстрациях Ивана Яковлевича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a:t>
            </a:r>
            <a:endParaRPr lang="ru-RU" sz="1600" dirty="0"/>
          </a:p>
        </p:txBody>
      </p:sp>
      <p:sp>
        <p:nvSpPr>
          <p:cNvPr id="4" name="Прямоугольник 3"/>
          <p:cNvSpPr/>
          <p:nvPr/>
        </p:nvSpPr>
        <p:spPr>
          <a:xfrm>
            <a:off x="4214810" y="500042"/>
            <a:ext cx="4429156" cy="4801314"/>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Кокошник</a:t>
            </a:r>
            <a:r>
              <a:rPr lang="ru-RU" dirty="0" smtClean="0">
                <a:latin typeface="Times New Roman" pitchFamily="18" charset="0"/>
                <a:cs typeface="Times New Roman" pitchFamily="18" charset="0"/>
              </a:rPr>
              <a:t> — самая главная часть костюма женщины. Его носили только с нарядами из дорогого покупного шелка или парчи.</a:t>
            </a:r>
            <a:r>
              <a:rPr lang="ru-RU" dirty="0" smtClean="0"/>
              <a:t> </a:t>
            </a:r>
          </a:p>
          <a:p>
            <a:pPr algn="just"/>
            <a:r>
              <a:rPr lang="ru-RU" dirty="0" smtClean="0">
                <a:latin typeface="Times New Roman" pitchFamily="18" charset="0"/>
                <a:cs typeface="Times New Roman" pitchFamily="18" charset="0"/>
              </a:rPr>
              <a:t>	Кокошник покрывался платом так, чтобы видны были очелье и «ушки». В холодную пору богатые женщины надевали поверх него шапки с собольей опушкой, прозванные за их форму «корабликом». Далеко не каждая женщина могла иметь высаженный жемчугом кокошник со спадающей на лоб поднизью.</a:t>
            </a:r>
            <a:endParaRPr lang="ru-RU" dirty="0" smtClean="0"/>
          </a:p>
          <a:p>
            <a:r>
              <a:rPr lang="ru-RU" dirty="0" smtClean="0"/>
              <a:t>	</a:t>
            </a:r>
            <a:r>
              <a:rPr lang="ru-RU" dirty="0" smtClean="0">
                <a:latin typeface="Times New Roman" pitchFamily="18" charset="0"/>
                <a:cs typeface="Times New Roman" pitchFamily="18" charset="0"/>
              </a:rPr>
              <a:t>Известно, что в XVIII веке и до середины XIX женские рубахи полностью выполнялись из льняного полона. Шили их с длинными рукавами — широкими вверху и узкими но запястьях.</a:t>
            </a:r>
            <a:endParaRPr lang="ru-RU"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аковский.jpg"/>
          <p:cNvPicPr>
            <a:picLocks noChangeAspect="1"/>
          </p:cNvPicPr>
          <p:nvPr/>
        </p:nvPicPr>
        <p:blipFill>
          <a:blip r:embed="rId2" cstate="print"/>
          <a:stretch>
            <a:fillRect/>
          </a:stretch>
        </p:blipFill>
        <p:spPr>
          <a:xfrm>
            <a:off x="857224" y="357166"/>
            <a:ext cx="7429552" cy="5596765"/>
          </a:xfrm>
          <a:prstGeom prst="rect">
            <a:avLst/>
          </a:prstGeom>
        </p:spPr>
      </p:pic>
      <p:sp>
        <p:nvSpPr>
          <p:cNvPr id="3" name="Прямоугольник 2"/>
          <p:cNvSpPr/>
          <p:nvPr/>
        </p:nvSpPr>
        <p:spPr>
          <a:xfrm>
            <a:off x="1785918" y="6143644"/>
            <a:ext cx="5786478" cy="338554"/>
          </a:xfrm>
          <a:prstGeom prst="rect">
            <a:avLst/>
          </a:prstGeom>
        </p:spPr>
        <p:txBody>
          <a:bodyPr wrap="square">
            <a:spAutoFit/>
          </a:bodyPr>
          <a:lstStyle/>
          <a:p>
            <a:pPr algn="ctr"/>
            <a:r>
              <a:rPr lang="ru-RU" sz="1600" dirty="0" smtClean="0">
                <a:latin typeface="Times New Roman" pitchFamily="18" charset="0"/>
                <a:cs typeface="Times New Roman" pitchFamily="18" charset="0"/>
              </a:rPr>
              <a:t>Константин Егорович Маковский. Под венец. </a:t>
            </a:r>
            <a:r>
              <a:rPr lang="ru-RU" sz="1600" dirty="0" smtClean="0">
                <a:latin typeface="Times New Roman" pitchFamily="18" charset="0"/>
                <a:cs typeface="Times New Roman" pitchFamily="18" charset="0"/>
              </a:rPr>
              <a:t>1884.</a:t>
            </a:r>
            <a:endParaRPr lang="ru-RU" sz="16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 шушуне.jpg"/>
          <p:cNvPicPr>
            <a:picLocks noChangeAspect="1"/>
          </p:cNvPicPr>
          <p:nvPr/>
        </p:nvPicPr>
        <p:blipFill>
          <a:blip r:embed="rId2" cstate="print"/>
          <a:stretch>
            <a:fillRect/>
          </a:stretch>
        </p:blipFill>
        <p:spPr>
          <a:xfrm>
            <a:off x="571472" y="357166"/>
            <a:ext cx="3365840" cy="5143536"/>
          </a:xfrm>
          <a:prstGeom prst="rect">
            <a:avLst/>
          </a:prstGeom>
        </p:spPr>
      </p:pic>
      <p:sp>
        <p:nvSpPr>
          <p:cNvPr id="3" name="Прямоугольник 2"/>
          <p:cNvSpPr/>
          <p:nvPr/>
        </p:nvSpPr>
        <p:spPr>
          <a:xfrm>
            <a:off x="142844" y="5643578"/>
            <a:ext cx="4143404"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Вологодский женский праздничный </a:t>
            </a:r>
            <a:r>
              <a:rPr lang="ru-RU" sz="1600" dirty="0" smtClean="0">
                <a:latin typeface="Times New Roman" pitchFamily="18" charset="0"/>
                <a:cs typeface="Times New Roman" pitchFamily="18" charset="0"/>
              </a:rPr>
              <a:t>костюм.</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В иллюстрациях Ивана Яковлевича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 1902-1912 гг.</a:t>
            </a:r>
            <a:endParaRPr lang="ru-RU" sz="1600" dirty="0"/>
          </a:p>
        </p:txBody>
      </p:sp>
      <p:sp>
        <p:nvSpPr>
          <p:cNvPr id="4" name="Прямоугольник 3"/>
          <p:cNvSpPr/>
          <p:nvPr/>
        </p:nvSpPr>
        <p:spPr>
          <a:xfrm>
            <a:off x="4357686" y="142852"/>
            <a:ext cx="4572000" cy="6786473"/>
          </a:xfrm>
          <a:prstGeom prst="rect">
            <a:avLst/>
          </a:prstGeom>
        </p:spPr>
        <p:txBody>
          <a:bodyPr>
            <a:spAutoFit/>
          </a:bodyPr>
          <a:lstStyle/>
          <a:p>
            <a:pPr algn="just"/>
            <a:r>
              <a:rPr lang="ru-RU" sz="1500" b="1" dirty="0" smtClean="0">
                <a:latin typeface="Times New Roman" pitchFamily="18" charset="0"/>
                <a:cs typeface="Times New Roman" pitchFamily="18" charset="0"/>
              </a:rPr>
              <a:t>САРАФАН — собирательный термин, обозначавший длинную</a:t>
            </a:r>
            <a:r>
              <a:rPr lang="ru-RU" sz="1500" dirty="0" smtClean="0">
                <a:latin typeface="Times New Roman" pitchFamily="18" charset="0"/>
                <a:cs typeface="Times New Roman" pitchFamily="18" charset="0"/>
              </a:rPr>
              <a:t> одежду на широких плечиках или лямках, входившую наряду с холщовой рубахой в состав женского крестьянского костюма преимущественно северных и центральных, а также ряда южных губерний Европейской России, Сибири, вплоть до 40-х годов XX века.</a:t>
            </a:r>
          </a:p>
          <a:p>
            <a:pPr algn="just"/>
            <a:r>
              <a:rPr lang="ru-RU" sz="1500" dirty="0" smtClean="0">
                <a:latin typeface="Times New Roman" pitchFamily="18" charset="0"/>
                <a:cs typeface="Times New Roman" pitchFamily="18" charset="0"/>
              </a:rPr>
              <a:t>	Термин </a:t>
            </a:r>
            <a:r>
              <a:rPr lang="ru-RU" sz="1500" i="1" dirty="0" smtClean="0">
                <a:latin typeface="Times New Roman" pitchFamily="18" charset="0"/>
                <a:cs typeface="Times New Roman" pitchFamily="18" charset="0"/>
              </a:rPr>
              <a:t>сарафан, имевший, вероятно, иранское </a:t>
            </a:r>
            <a:r>
              <a:rPr lang="ru-RU" sz="1500" dirty="0" smtClean="0">
                <a:latin typeface="Times New Roman" pitchFamily="18" charset="0"/>
                <a:cs typeface="Times New Roman" pitchFamily="18" charset="0"/>
              </a:rPr>
              <a:t>происхождение, возник от слов «</a:t>
            </a:r>
            <a:r>
              <a:rPr lang="ru-RU" sz="1500" dirty="0" err="1" smtClean="0">
                <a:latin typeface="Times New Roman" pitchFamily="18" charset="0"/>
                <a:cs typeface="Times New Roman" pitchFamily="18" charset="0"/>
              </a:rPr>
              <a:t>sarapa</a:t>
            </a:r>
            <a:r>
              <a:rPr lang="ru-RU" sz="1500" dirty="0" smtClean="0">
                <a:latin typeface="Times New Roman" pitchFamily="18" charset="0"/>
                <a:cs typeface="Times New Roman" pitchFamily="18" charset="0"/>
              </a:rPr>
              <a:t>» или «</a:t>
            </a:r>
            <a:r>
              <a:rPr lang="ru-RU" sz="1500" dirty="0" err="1" smtClean="0">
                <a:latin typeface="Times New Roman" pitchFamily="18" charset="0"/>
                <a:cs typeface="Times New Roman" pitchFamily="18" charset="0"/>
              </a:rPr>
              <a:t>sarapai</a:t>
            </a:r>
            <a:r>
              <a:rPr lang="ru-RU" sz="1500" dirty="0" smtClean="0">
                <a:latin typeface="Times New Roman" pitchFamily="18" charset="0"/>
                <a:cs typeface="Times New Roman" pitchFamily="18" charset="0"/>
              </a:rPr>
              <a:t>» (одетый с головы до ног), обозначал первоначально длинную мужскую плечевую одежду с рукавами. </a:t>
            </a:r>
          </a:p>
          <a:p>
            <a:pPr algn="just"/>
            <a:r>
              <a:rPr lang="ru-RU" sz="1500" i="1" dirty="0" smtClean="0">
                <a:latin typeface="Times New Roman" pitchFamily="18" charset="0"/>
                <a:cs typeface="Times New Roman" pitchFamily="18" charset="0"/>
              </a:rPr>
              <a:t>	Сарафаны, или </a:t>
            </a:r>
            <a:r>
              <a:rPr lang="ru-RU" sz="1500" i="1" dirty="0" err="1" smtClean="0">
                <a:latin typeface="Times New Roman" pitchFamily="18" charset="0"/>
                <a:cs typeface="Times New Roman" pitchFamily="18" charset="0"/>
              </a:rPr>
              <a:t>сарафанцы</a:t>
            </a:r>
            <a:r>
              <a:rPr lang="ru-RU" sz="1500" i="1" dirty="0" smtClean="0">
                <a:latin typeface="Times New Roman" pitchFamily="18" charset="0"/>
                <a:cs typeface="Times New Roman" pitchFamily="18" charset="0"/>
              </a:rPr>
              <a:t>, были известны по </a:t>
            </a:r>
            <a:r>
              <a:rPr lang="ru-RU" sz="1500" dirty="0" smtClean="0">
                <a:latin typeface="Times New Roman" pitchFamily="18" charset="0"/>
                <a:cs typeface="Times New Roman" pitchFamily="18" charset="0"/>
              </a:rPr>
              <a:t>русским письменным источникам начиная с XIV века. Первое упоминание о них относится к 13 7 6 году, когда в </a:t>
            </a:r>
            <a:r>
              <a:rPr lang="ru-RU" sz="1500" dirty="0" err="1" smtClean="0">
                <a:latin typeface="Times New Roman" pitchFamily="18" charset="0"/>
                <a:cs typeface="Times New Roman" pitchFamily="18" charset="0"/>
              </a:rPr>
              <a:t>Никоновской</a:t>
            </a:r>
            <a:r>
              <a:rPr lang="ru-RU" sz="1500" dirty="0" smtClean="0">
                <a:latin typeface="Times New Roman" pitchFamily="18" charset="0"/>
                <a:cs typeface="Times New Roman" pitchFamily="18" charset="0"/>
              </a:rPr>
              <a:t> летописи эти термины были использованы для характеристики довольно узкой, длинной распашной мужской одежды. Однако описания их кроя и использовавшегося при изготовлении материала не были приведены. </a:t>
            </a:r>
          </a:p>
          <a:p>
            <a:pPr algn="just"/>
            <a:r>
              <a:rPr lang="ru-RU" sz="1500" dirty="0" smtClean="0">
                <a:latin typeface="Times New Roman" pitchFamily="18" charset="0"/>
                <a:cs typeface="Times New Roman" pitchFamily="18" charset="0"/>
              </a:rPr>
              <a:t>	Впервые термин </a:t>
            </a:r>
            <a:r>
              <a:rPr lang="ru-RU" sz="1500" i="1" dirty="0" smtClean="0">
                <a:latin typeface="Times New Roman" pitchFamily="18" charset="0"/>
                <a:cs typeface="Times New Roman" pitchFamily="18" charset="0"/>
              </a:rPr>
              <a:t>сарафан применительно к жен</a:t>
            </a:r>
            <a:r>
              <a:rPr lang="ru-RU" sz="1500" dirty="0" smtClean="0">
                <a:latin typeface="Times New Roman" pitchFamily="18" charset="0"/>
                <a:cs typeface="Times New Roman" pitchFamily="18" charset="0"/>
              </a:rPr>
              <a:t>ской одежде был зафиксирован в текстах XVII века. Эта была, судя по письменным источникам, горничная одежда в виде цельного платья с рукавами или без рукавов с пуговицами или без пуговиц, надевавшаяся через голову. Кроме того, </a:t>
            </a:r>
            <a:r>
              <a:rPr lang="ru-RU" sz="1500" i="1" dirty="0" smtClean="0">
                <a:latin typeface="Times New Roman" pitchFamily="18" charset="0"/>
                <a:cs typeface="Times New Roman" pitchFamily="18" charset="0"/>
              </a:rPr>
              <a:t>сарафаном в этот период времени называли </a:t>
            </a:r>
            <a:r>
              <a:rPr lang="ru-RU" sz="1500" dirty="0" smtClean="0">
                <a:latin typeface="Times New Roman" pitchFamily="18" charset="0"/>
                <a:cs typeface="Times New Roman" pitchFamily="18" charset="0"/>
              </a:rPr>
              <a:t>высокую юбку на лямках.</a:t>
            </a:r>
            <a:endParaRPr lang="ru-RU" sz="15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285728"/>
            <a:ext cx="8572560" cy="5940088"/>
          </a:xfrm>
          <a:prstGeom prst="rect">
            <a:avLst/>
          </a:prstGeom>
        </p:spPr>
        <p:txBody>
          <a:bodyPr wrap="square">
            <a:spAutoFit/>
          </a:bodyPr>
          <a:lstStyle/>
          <a:p>
            <a:pPr algn="just"/>
            <a:r>
              <a:rPr lang="ru-RU" dirty="0" smtClean="0"/>
              <a:t>	</a:t>
            </a:r>
            <a:r>
              <a:rPr lang="ru-RU" sz="2000" dirty="0" smtClean="0">
                <a:latin typeface="Times New Roman" pitchFamily="18" charset="0"/>
                <a:cs typeface="Times New Roman" pitchFamily="18" charset="0"/>
              </a:rPr>
              <a:t>На Русском Севере слова «сарафан» и «рубаха» употреблялись редко, чаще использовали более конкретные и принятые в каждой местности свои названия этих видов одежды. Архивные источники, публикации и материалы экспедиций выявляют различные варианты названий сарафанов. Происхождение этих названий различается, во-первых, по конструктивным признакам, то есть, в зависимости от фасона. 	Самые древние из них: «</a:t>
            </a:r>
            <a:r>
              <a:rPr lang="ru-RU" sz="2000" dirty="0" err="1" smtClean="0">
                <a:latin typeface="Times New Roman" pitchFamily="18" charset="0"/>
                <a:cs typeface="Times New Roman" pitchFamily="18" charset="0"/>
              </a:rPr>
              <a:t>костыч</a:t>
            </a:r>
            <a:r>
              <a:rPr lang="ru-RU" sz="2000" dirty="0" smtClean="0">
                <a:latin typeface="Times New Roman" pitchFamily="18" charset="0"/>
                <a:cs typeface="Times New Roman" pitchFamily="18" charset="0"/>
              </a:rPr>
              <a:t>», «шушун», «</a:t>
            </a:r>
            <a:r>
              <a:rPr lang="ru-RU" sz="2000" dirty="0" err="1" smtClean="0">
                <a:latin typeface="Times New Roman" pitchFamily="18" charset="0"/>
                <a:cs typeface="Times New Roman" pitchFamily="18" charset="0"/>
              </a:rPr>
              <a:t>клинник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косоклинник</a:t>
            </a:r>
            <a:r>
              <a:rPr lang="ru-RU" sz="2000" dirty="0" smtClean="0">
                <a:latin typeface="Times New Roman" pitchFamily="18" charset="0"/>
                <a:cs typeface="Times New Roman" pitchFamily="18" charset="0"/>
              </a:rPr>
              <a:t>» — это старинные клинообразные сарафаны; «</a:t>
            </a:r>
            <a:r>
              <a:rPr lang="ru-RU" sz="2000" dirty="0" err="1" smtClean="0">
                <a:latin typeface="Times New Roman" pitchFamily="18" charset="0"/>
                <a:cs typeface="Times New Roman" pitchFamily="18" charset="0"/>
              </a:rPr>
              <a:t>московик</a:t>
            </a:r>
            <a:r>
              <a:rPr lang="ru-RU" sz="2000" dirty="0" smtClean="0">
                <a:latin typeface="Times New Roman" pitchFamily="18" charset="0"/>
                <a:cs typeface="Times New Roman" pitchFamily="18" charset="0"/>
              </a:rPr>
              <a:t>», «москвич» или «круглый» — прямой по конструкции сарафан, сшитый из нескольких прямых полос ткани и собранный вверху под обшивку. По материалу и технике изготовления выделяются «</a:t>
            </a:r>
            <a:r>
              <a:rPr lang="ru-RU" sz="2000" dirty="0" err="1" smtClean="0">
                <a:latin typeface="Times New Roman" pitchFamily="18" charset="0"/>
                <a:cs typeface="Times New Roman" pitchFamily="18" charset="0"/>
              </a:rPr>
              <a:t>пониток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тканник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набивник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пецетник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кумачник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штофник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гарнитурник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гумажник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атласник</a:t>
            </a:r>
            <a:r>
              <a:rPr lang="ru-RU" sz="2000" dirty="0" smtClean="0">
                <a:latin typeface="Times New Roman" pitchFamily="18" charset="0"/>
                <a:cs typeface="Times New Roman" pitchFamily="18" charset="0"/>
              </a:rPr>
              <a:t>» и пр., по цвету и способу окраски ткани — «синяк», «</a:t>
            </a:r>
            <a:r>
              <a:rPr lang="ru-RU" sz="2000" dirty="0" err="1" smtClean="0">
                <a:latin typeface="Times New Roman" pitchFamily="18" charset="0"/>
                <a:cs typeface="Times New Roman" pitchFamily="18" charset="0"/>
              </a:rPr>
              <a:t>пестрядинник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крашенинник</a:t>
            </a:r>
            <a:r>
              <a:rPr lang="ru-RU" sz="2000" dirty="0" smtClean="0">
                <a:latin typeface="Times New Roman" pitchFamily="18" charset="0"/>
                <a:cs typeface="Times New Roman" pitchFamily="18" charset="0"/>
              </a:rPr>
              <a:t>», сюда же можно отнести и «</a:t>
            </a:r>
            <a:r>
              <a:rPr lang="ru-RU" sz="2000" dirty="0" err="1" smtClean="0">
                <a:latin typeface="Times New Roman" pitchFamily="18" charset="0"/>
                <a:cs typeface="Times New Roman" pitchFamily="18" charset="0"/>
              </a:rPr>
              <a:t>кумачник</a:t>
            </a:r>
            <a:r>
              <a:rPr lang="ru-RU" sz="2000" dirty="0" smtClean="0">
                <a:latin typeface="Times New Roman" pitchFamily="18" charset="0"/>
                <a:cs typeface="Times New Roman" pitchFamily="18" charset="0"/>
              </a:rPr>
              <a:t>». </a:t>
            </a:r>
          </a:p>
          <a:p>
            <a:pPr algn="just"/>
            <a:r>
              <a:rPr lang="ru-RU" sz="2000" dirty="0" smtClean="0">
                <a:latin typeface="Times New Roman" pitchFamily="18" charset="0"/>
                <a:cs typeface="Times New Roman" pitchFamily="18" charset="0"/>
              </a:rPr>
              <a:t>	По возрастным признакам можно выделить, например, сарафан-«</a:t>
            </a:r>
            <a:r>
              <a:rPr lang="ru-RU" sz="2000" dirty="0" err="1" smtClean="0">
                <a:latin typeface="Times New Roman" pitchFamily="18" charset="0"/>
                <a:cs typeface="Times New Roman" pitchFamily="18" charset="0"/>
              </a:rPr>
              <a:t>костыч</a:t>
            </a:r>
            <a:r>
              <a:rPr lang="ru-RU" sz="2000" dirty="0" smtClean="0">
                <a:latin typeface="Times New Roman" pitchFamily="18" charset="0"/>
                <a:cs typeface="Times New Roman" pitchFamily="18" charset="0"/>
              </a:rPr>
              <a:t>», который на </a:t>
            </a:r>
            <a:r>
              <a:rPr lang="ru-RU" sz="2000" dirty="0" err="1" smtClean="0">
                <a:latin typeface="Times New Roman" pitchFamily="18" charset="0"/>
                <a:cs typeface="Times New Roman" pitchFamily="18" charset="0"/>
              </a:rPr>
              <a:t>Пинежье</a:t>
            </a:r>
            <a:r>
              <a:rPr lang="ru-RU" sz="2000" dirty="0" smtClean="0">
                <a:latin typeface="Times New Roman" pitchFamily="18" charset="0"/>
                <a:cs typeface="Times New Roman" pitchFamily="18" charset="0"/>
              </a:rPr>
              <a:t> в конце XIX века носили только пожилые женщины, а по назначению — свадебный сарафан «</a:t>
            </a:r>
            <a:r>
              <a:rPr lang="ru-RU" sz="2000" dirty="0" err="1" smtClean="0">
                <a:latin typeface="Times New Roman" pitchFamily="18" charset="0"/>
                <a:cs typeface="Times New Roman" pitchFamily="18" charset="0"/>
              </a:rPr>
              <a:t>лопотину</a:t>
            </a:r>
            <a:r>
              <a:rPr lang="ru-RU" sz="2000" dirty="0" smtClean="0">
                <a:latin typeface="Times New Roman" pitchFamily="18" charset="0"/>
                <a:cs typeface="Times New Roman" pitchFamily="18" charset="0"/>
              </a:rPr>
              <a:t>» и «покосник», который надевали только на сельскохозяйственный праздник начала заготовки сена — покос.</a:t>
            </a:r>
            <a:endParaRPr lang="ru-RU" sz="20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srcRect/>
          <a:stretch>
            <a:fillRect/>
          </a:stretch>
        </p:blipFill>
        <p:spPr bwMode="auto">
          <a:xfrm>
            <a:off x="4714876" y="642918"/>
            <a:ext cx="3886208" cy="4857760"/>
          </a:xfrm>
          <a:prstGeom prst="rect">
            <a:avLst/>
          </a:prstGeom>
          <a:noFill/>
          <a:ln w="9525">
            <a:noFill/>
            <a:miter lim="800000"/>
            <a:headEnd/>
            <a:tailEnd/>
          </a:ln>
          <a:effectLst/>
        </p:spPr>
      </p:pic>
      <p:pic>
        <p:nvPicPr>
          <p:cNvPr id="10242" name="Picture 2" descr="C:\Users\Елена\Pictures\Орнамент\БИЛИБИН\Сев. Архангельск.jpg"/>
          <p:cNvPicPr>
            <a:picLocks noChangeAspect="1" noChangeArrowheads="1"/>
          </p:cNvPicPr>
          <p:nvPr/>
        </p:nvPicPr>
        <p:blipFill>
          <a:blip r:embed="rId3" cstate="print"/>
          <a:srcRect/>
          <a:stretch>
            <a:fillRect/>
          </a:stretch>
        </p:blipFill>
        <p:spPr bwMode="auto">
          <a:xfrm>
            <a:off x="714348" y="642918"/>
            <a:ext cx="3571900" cy="4831728"/>
          </a:xfrm>
          <a:prstGeom prst="rect">
            <a:avLst/>
          </a:prstGeom>
          <a:noFill/>
        </p:spPr>
      </p:pic>
      <p:sp>
        <p:nvSpPr>
          <p:cNvPr id="4" name="Прямоугольник 3"/>
          <p:cNvSpPr/>
          <p:nvPr/>
        </p:nvSpPr>
        <p:spPr>
          <a:xfrm>
            <a:off x="142844" y="5857892"/>
            <a:ext cx="4572000" cy="830997"/>
          </a:xfrm>
          <a:prstGeom prst="rect">
            <a:avLst/>
          </a:prstGeom>
        </p:spPr>
        <p:txBody>
          <a:bodyPr>
            <a:spAutoFit/>
          </a:bodyPr>
          <a:lstStyle/>
          <a:p>
            <a:pPr algn="ctr"/>
            <a:r>
              <a:rPr lang="ru-RU" sz="1600" dirty="0" smtClean="0">
                <a:latin typeface="Times New Roman" pitchFamily="18" charset="0"/>
                <a:cs typeface="Times New Roman" pitchFamily="18" charset="0"/>
              </a:rPr>
              <a:t>Архангельская девушка в праздничном </a:t>
            </a:r>
            <a:r>
              <a:rPr lang="ru-RU" sz="1600" dirty="0" smtClean="0">
                <a:latin typeface="Times New Roman" pitchFamily="18" charset="0"/>
                <a:cs typeface="Times New Roman" pitchFamily="18" charset="0"/>
              </a:rPr>
              <a:t>костюме.</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Коллекция  народных костюмов Натальи </a:t>
            </a:r>
            <a:r>
              <a:rPr lang="ru-RU" sz="1600" dirty="0" err="1" smtClean="0">
                <a:latin typeface="Times New Roman" pitchFamily="18" charset="0"/>
                <a:cs typeface="Times New Roman" pitchFamily="18" charset="0"/>
              </a:rPr>
              <a:t>Шабельской</a:t>
            </a:r>
            <a:r>
              <a:rPr lang="ru-RU" sz="1600" dirty="0" smtClean="0">
                <a:latin typeface="Times New Roman" pitchFamily="18" charset="0"/>
                <a:cs typeface="Times New Roman" pitchFamily="18" charset="0"/>
              </a:rPr>
              <a:t>( конец 19 начало 20 века)</a:t>
            </a:r>
            <a:endParaRPr lang="ru-RU" sz="1600" dirty="0"/>
          </a:p>
        </p:txBody>
      </p:sp>
      <p:sp>
        <p:nvSpPr>
          <p:cNvPr id="5" name="Прямоугольник 4"/>
          <p:cNvSpPr/>
          <p:nvPr/>
        </p:nvSpPr>
        <p:spPr>
          <a:xfrm>
            <a:off x="4572000" y="5857892"/>
            <a:ext cx="4572000" cy="584775"/>
          </a:xfrm>
          <a:prstGeom prst="rect">
            <a:avLst/>
          </a:prstGeom>
        </p:spPr>
        <p:txBody>
          <a:bodyPr>
            <a:spAutoFit/>
          </a:bodyPr>
          <a:lstStyle/>
          <a:p>
            <a:pPr algn="ctr"/>
            <a:r>
              <a:rPr lang="ru-RU" sz="1600" dirty="0" smtClean="0">
                <a:latin typeface="Times New Roman" pitchFamily="18" charset="0"/>
                <a:cs typeface="Times New Roman" pitchFamily="18" charset="0"/>
              </a:rPr>
              <a:t>Портрет молодой женщины в русском сарафане.</a:t>
            </a:r>
          </a:p>
          <a:p>
            <a:pPr algn="ctr"/>
            <a:r>
              <a:rPr lang="ru-RU" sz="1600" dirty="0" smtClean="0">
                <a:latin typeface="Times New Roman" pitchFamily="18" charset="0"/>
                <a:cs typeface="Times New Roman" pitchFamily="18" charset="0"/>
              </a:rPr>
              <a:t>П. </a:t>
            </a:r>
            <a:r>
              <a:rPr lang="ru-RU" sz="1600" dirty="0" err="1" smtClean="0">
                <a:latin typeface="Times New Roman" pitchFamily="18" charset="0"/>
                <a:cs typeface="Times New Roman" pitchFamily="18" charset="0"/>
              </a:rPr>
              <a:t>Барбье</a:t>
            </a:r>
            <a:r>
              <a:rPr lang="ru-RU" sz="1600" dirty="0" smtClean="0">
                <a:latin typeface="Times New Roman" pitchFamily="18" charset="0"/>
                <a:cs typeface="Times New Roman" pitchFamily="18" charset="0"/>
              </a:rPr>
              <a:t>. 1817</a:t>
            </a:r>
            <a:endParaRPr lang="ru-RU"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642918"/>
            <a:ext cx="6143668" cy="5940088"/>
          </a:xfrm>
          <a:prstGeom prst="rect">
            <a:avLst/>
          </a:prstGeom>
        </p:spPr>
        <p:txBody>
          <a:bodyPr wrap="square">
            <a:spAutoFit/>
          </a:bodyPr>
          <a:lstStyle/>
          <a:p>
            <a:pPr algn="just"/>
            <a:r>
              <a:rPr lang="ru-RU" sz="2000"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Костюм – это ансамбль, комплекс, в центре которого находится человек. Этот комплекс объединяет одежду, обувь, а также дополнительные предметы для оформления как одежды, так и частей тела, или аксессуаров, а также косметику, прическу, грим. Под одеждой понимается набор отдельных разновидностей покровов для тела (платье, рубаха, чулки и т.д.). Костюм сочетает в себе практическую и эстетическую функции, помогая человеку организовать быт, труд и общение. Любой традиционный костюм, в том числе и древнерусский, не представляет собой чего-то статичного, застывшего. В процессе его складывания на протяжении веков на его облике сказывались изменения быта, социальной структуры, взаимосвязи и влияния различных народов.</a:t>
            </a:r>
            <a:r>
              <a:rPr lang="ru-RU" dirty="0" smtClean="0"/>
              <a:t> 	</a:t>
            </a:r>
            <a:r>
              <a:rPr lang="ru-RU" dirty="0" smtClean="0">
                <a:latin typeface="Times New Roman" pitchFamily="18" charset="0"/>
                <a:cs typeface="Times New Roman" pitchFamily="18" charset="0"/>
              </a:rPr>
              <a:t>Большинство таких изменений оставило след в комплексе народного костюма в целом (появление новых элементов) или в различных компонентах (материале, покрое, орнаментах) и использовании (манера ношения). Все это делает традиционный костюм важнейшим источником для изучения происхождения этносов, их исторической судьбы, культурных связей и контактов. (1, стр. 3)</a:t>
            </a:r>
            <a:endParaRPr lang="ru-RU" dirty="0">
              <a:latin typeface="Times New Roman" pitchFamily="18" charset="0"/>
              <a:cs typeface="Times New Roman" pitchFamily="18" charset="0"/>
            </a:endParaRPr>
          </a:p>
        </p:txBody>
      </p:sp>
      <p:sp>
        <p:nvSpPr>
          <p:cNvPr id="3" name="Прямоугольник 2"/>
          <p:cNvSpPr/>
          <p:nvPr/>
        </p:nvSpPr>
        <p:spPr>
          <a:xfrm>
            <a:off x="6643702" y="3857628"/>
            <a:ext cx="2214578" cy="1384995"/>
          </a:xfrm>
          <a:prstGeom prst="rect">
            <a:avLst/>
          </a:prstGeom>
        </p:spPr>
        <p:txBody>
          <a:bodyPr wrap="square">
            <a:spAutoFit/>
          </a:bodyPr>
          <a:lstStyle/>
          <a:p>
            <a:r>
              <a:rPr lang="ru-RU" sz="1400" b="1" dirty="0" smtClean="0">
                <a:latin typeface="Times New Roman" pitchFamily="18" charset="0"/>
                <a:cs typeface="Times New Roman" pitchFamily="18" charset="0"/>
              </a:rPr>
              <a:t>КОТЫ — мужская и женская кожаная обувь. Этим </a:t>
            </a:r>
            <a:r>
              <a:rPr lang="ru-RU" sz="1400" dirty="0" smtClean="0">
                <a:latin typeface="Times New Roman" pitchFamily="18" charset="0"/>
                <a:cs typeface="Times New Roman" pitchFamily="18" charset="0"/>
              </a:rPr>
              <a:t>названием обозначалась разная по покрою</a:t>
            </a:r>
          </a:p>
          <a:p>
            <a:r>
              <a:rPr lang="ru-RU" sz="1400" dirty="0" smtClean="0">
                <a:latin typeface="Times New Roman" pitchFamily="18" charset="0"/>
                <a:cs typeface="Times New Roman" pitchFamily="18" charset="0"/>
              </a:rPr>
              <a:t>обувь.</a:t>
            </a:r>
            <a:endParaRPr lang="ru-RU" sz="1400" dirty="0">
              <a:latin typeface="Times New Roman" pitchFamily="18" charset="0"/>
              <a:cs typeface="Times New Roman" pitchFamily="18" charset="0"/>
            </a:endParaRPr>
          </a:p>
        </p:txBody>
      </p:sp>
      <p:pic>
        <p:nvPicPr>
          <p:cNvPr id="60417" name="Picture 1"/>
          <p:cNvPicPr>
            <a:picLocks noChangeAspect="1" noChangeArrowheads="1"/>
          </p:cNvPicPr>
          <p:nvPr/>
        </p:nvPicPr>
        <p:blipFill>
          <a:blip r:embed="rId2"/>
          <a:srcRect/>
          <a:stretch>
            <a:fillRect/>
          </a:stretch>
        </p:blipFill>
        <p:spPr bwMode="auto">
          <a:xfrm>
            <a:off x="6572264" y="428604"/>
            <a:ext cx="2238567" cy="2833991"/>
          </a:xfrm>
          <a:prstGeom prst="rect">
            <a:avLst/>
          </a:prstGeom>
          <a:noFill/>
          <a:ln w="9525">
            <a:noFill/>
            <a:miter lim="800000"/>
            <a:headEnd/>
            <a:tailEnd/>
          </a:ln>
          <a:effectLst/>
        </p:spPr>
      </p:pic>
      <p:sp>
        <p:nvSpPr>
          <p:cNvPr id="5" name="Прямоугольник 4"/>
          <p:cNvSpPr/>
          <p:nvPr/>
        </p:nvSpPr>
        <p:spPr>
          <a:xfrm>
            <a:off x="2214546" y="214290"/>
            <a:ext cx="3516604"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Русский традиционный костюм</a:t>
            </a:r>
            <a:endParaRPr lang="ru-RU" b="1" dirty="0">
              <a:solidFill>
                <a:srgbClr val="C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Музей золотного шитья в Торжке"/>
          <p:cNvPicPr>
            <a:picLocks noChangeAspect="1" noChangeArrowheads="1"/>
          </p:cNvPicPr>
          <p:nvPr/>
        </p:nvPicPr>
        <p:blipFill>
          <a:blip r:embed="rId2" cstate="print"/>
          <a:srcRect/>
          <a:stretch>
            <a:fillRect/>
          </a:stretch>
        </p:blipFill>
        <p:spPr bwMode="auto">
          <a:xfrm>
            <a:off x="1285852" y="2428868"/>
            <a:ext cx="6784378" cy="3992646"/>
          </a:xfrm>
          <a:prstGeom prst="rect">
            <a:avLst/>
          </a:prstGeom>
          <a:noFill/>
        </p:spPr>
      </p:pic>
      <p:sp>
        <p:nvSpPr>
          <p:cNvPr id="3" name="Прямоугольник 2"/>
          <p:cNvSpPr/>
          <p:nvPr/>
        </p:nvSpPr>
        <p:spPr>
          <a:xfrm>
            <a:off x="285720" y="120544"/>
            <a:ext cx="8643998" cy="2308324"/>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Золотом и серебром вышивали на Руси с незапамятных времен – </a:t>
            </a:r>
            <a:r>
              <a:rPr lang="ru-RU" b="1" dirty="0" err="1" smtClean="0">
                <a:solidFill>
                  <a:srgbClr val="C00000"/>
                </a:solidFill>
                <a:latin typeface="Times New Roman" pitchFamily="18" charset="0"/>
                <a:cs typeface="Times New Roman" pitchFamily="18" charset="0"/>
              </a:rPr>
              <a:t>золотное</a:t>
            </a:r>
            <a:r>
              <a:rPr lang="ru-RU" b="1" dirty="0" smtClean="0">
                <a:solidFill>
                  <a:srgbClr val="C00000"/>
                </a:solidFill>
                <a:latin typeface="Times New Roman" pitchFamily="18" charset="0"/>
                <a:cs typeface="Times New Roman" pitchFamily="18" charset="0"/>
              </a:rPr>
              <a:t> шитье.</a:t>
            </a:r>
            <a:r>
              <a:rPr lang="ru-RU" dirty="0" smtClean="0">
                <a:latin typeface="Times New Roman" pitchFamily="18" charset="0"/>
                <a:cs typeface="Times New Roman" pitchFamily="18" charset="0"/>
              </a:rPr>
              <a:t> Это искусство еще в 10 веке пришло к нам из Византии вместе с христианством, такой драгоценной вышивкой украшались церковные облачения, княжеская и боярская одежда. Со временем золотая вышивка стала элементом праздничной и обрядовой (свадебной) одежды крестьян в различных губерниях. Вышивальщицы создавали растительные узоры изумительной красоты. Располагая стежки в разных направлениях, они добивались эффекта переливчатого сияния тканого рисунка. (7)</a:t>
            </a: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85918" y="500042"/>
            <a:ext cx="5715040" cy="4976733"/>
          </a:xfrm>
          <a:prstGeom prst="rect">
            <a:avLst/>
          </a:prstGeom>
          <a:noFill/>
          <a:ln w="9525">
            <a:noFill/>
            <a:miter lim="800000"/>
            <a:headEnd/>
            <a:tailEnd/>
          </a:ln>
          <a:effectLst/>
        </p:spPr>
      </p:pic>
      <p:sp>
        <p:nvSpPr>
          <p:cNvPr id="3" name="Прямоугольник 2"/>
          <p:cNvSpPr/>
          <p:nvPr/>
        </p:nvSpPr>
        <p:spPr>
          <a:xfrm>
            <a:off x="500034" y="5643578"/>
            <a:ext cx="8001056" cy="923330"/>
          </a:xfrm>
          <a:prstGeom prst="rect">
            <a:avLst/>
          </a:prstGeom>
        </p:spPr>
        <p:txBody>
          <a:bodyPr wrap="square">
            <a:spAutoFit/>
          </a:bodyPr>
          <a:lstStyle/>
          <a:p>
            <a:pPr algn="just"/>
            <a:r>
              <a:rPr lang="ru-RU" dirty="0" smtClean="0">
                <a:latin typeface="Times New Roman" pitchFamily="18" charset="0"/>
                <a:cs typeface="Times New Roman" pitchFamily="18" charset="0"/>
              </a:rPr>
              <a:t>	Поверх сарафана северянки надевали </a:t>
            </a:r>
            <a:r>
              <a:rPr lang="ru-RU" b="1" dirty="0" smtClean="0">
                <a:solidFill>
                  <a:srgbClr val="C00000"/>
                </a:solidFill>
                <a:latin typeface="Times New Roman" pitchFamily="18" charset="0"/>
                <a:cs typeface="Times New Roman" pitchFamily="18" charset="0"/>
              </a:rPr>
              <a:t>душегрею</a:t>
            </a:r>
            <a:r>
              <a:rPr lang="ru-RU" dirty="0" smtClean="0">
                <a:latin typeface="Times New Roman" pitchFamily="18" charset="0"/>
                <a:cs typeface="Times New Roman" pitchFamily="18" charset="0"/>
              </a:rPr>
              <a:t> – короткую нагрудную одежду на лямках, в холодное время года – </a:t>
            </a:r>
            <a:r>
              <a:rPr lang="ru-RU" b="1" dirty="0" smtClean="0">
                <a:solidFill>
                  <a:srgbClr val="C00000"/>
                </a:solidFill>
                <a:latin typeface="Times New Roman" pitchFamily="18" charset="0"/>
                <a:cs typeface="Times New Roman" pitchFamily="18" charset="0"/>
              </a:rPr>
              <a:t>шугай </a:t>
            </a:r>
            <a:r>
              <a:rPr lang="ru-RU" dirty="0" smtClean="0">
                <a:latin typeface="Times New Roman" pitchFamily="18" charset="0"/>
                <a:cs typeface="Times New Roman" pitchFamily="18" charset="0"/>
              </a:rPr>
              <a:t>в талию с рукавами и воротником.</a:t>
            </a:r>
            <a:endParaRPr lang="ru-RU"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Елена\Desktop\image292.jpg"/>
          <p:cNvPicPr>
            <a:picLocks noChangeAspect="1" noChangeArrowheads="1"/>
          </p:cNvPicPr>
          <p:nvPr/>
        </p:nvPicPr>
        <p:blipFill>
          <a:blip r:embed="rId2" cstate="print"/>
          <a:srcRect/>
          <a:stretch>
            <a:fillRect/>
          </a:stretch>
        </p:blipFill>
        <p:spPr bwMode="auto">
          <a:xfrm>
            <a:off x="1285852" y="571480"/>
            <a:ext cx="6381750" cy="4419600"/>
          </a:xfrm>
          <a:prstGeom prst="rect">
            <a:avLst/>
          </a:prstGeom>
          <a:noFill/>
        </p:spPr>
      </p:pic>
      <p:sp>
        <p:nvSpPr>
          <p:cNvPr id="3" name="Прямоугольник 2"/>
          <p:cNvSpPr/>
          <p:nvPr/>
        </p:nvSpPr>
        <p:spPr>
          <a:xfrm>
            <a:off x="1142976" y="5357826"/>
            <a:ext cx="3065391" cy="369332"/>
          </a:xfrm>
          <a:prstGeom prst="rect">
            <a:avLst/>
          </a:prstGeom>
        </p:spPr>
        <p:txBody>
          <a:bodyPr wrap="none">
            <a:spAutoFit/>
          </a:bodyPr>
          <a:lstStyle/>
          <a:p>
            <a:r>
              <a:rPr lang="ru-RU" dirty="0" smtClean="0">
                <a:latin typeface="Times New Roman" pitchFamily="18" charset="0"/>
                <a:cs typeface="Times New Roman" pitchFamily="18" charset="0"/>
              </a:rPr>
              <a:t>Боярыни в шубах на </a:t>
            </a:r>
            <a:r>
              <a:rPr lang="ru-RU" dirty="0" smtClean="0">
                <a:latin typeface="Times New Roman" pitchFamily="18" charset="0"/>
                <a:cs typeface="Times New Roman" pitchFamily="18" charset="0"/>
              </a:rPr>
              <a:t>вскидку.</a:t>
            </a:r>
            <a:endParaRPr lang="ru-RU" dirty="0"/>
          </a:p>
        </p:txBody>
      </p:sp>
      <p:sp>
        <p:nvSpPr>
          <p:cNvPr id="4" name="Прямоугольник 3"/>
          <p:cNvSpPr/>
          <p:nvPr/>
        </p:nvSpPr>
        <p:spPr>
          <a:xfrm>
            <a:off x="5500694" y="5429264"/>
            <a:ext cx="2980816" cy="369332"/>
          </a:xfrm>
          <a:prstGeom prst="rect">
            <a:avLst/>
          </a:prstGeom>
        </p:spPr>
        <p:txBody>
          <a:bodyPr wrap="none">
            <a:spAutoFit/>
          </a:bodyPr>
          <a:lstStyle/>
          <a:p>
            <a:r>
              <a:rPr lang="ru-RU" dirty="0" smtClean="0">
                <a:latin typeface="Times New Roman" pitchFamily="18" charset="0"/>
                <a:cs typeface="Times New Roman" pitchFamily="18" charset="0"/>
              </a:rPr>
              <a:t>Шубка с прорехами для </a:t>
            </a:r>
            <a:r>
              <a:rPr lang="ru-RU" dirty="0" smtClean="0">
                <a:latin typeface="Times New Roman" pitchFamily="18" charset="0"/>
                <a:cs typeface="Times New Roman" pitchFamily="18" charset="0"/>
              </a:rPr>
              <a:t>рук.</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285728"/>
            <a:ext cx="7553030" cy="523220"/>
          </a:xfrm>
          <a:prstGeom prst="rect">
            <a:avLst/>
          </a:prstGeom>
        </p:spPr>
        <p:txBody>
          <a:bodyPr wrap="none">
            <a:spAutoFit/>
          </a:bodyPr>
          <a:lstStyle/>
          <a:p>
            <a:pPr algn="ctr"/>
            <a:r>
              <a:rPr lang="ru-RU" sz="2800" b="1" dirty="0" smtClean="0">
                <a:solidFill>
                  <a:srgbClr val="C00000"/>
                </a:solidFill>
                <a:latin typeface="Times New Roman" pitchFamily="18" charset="0"/>
                <a:cs typeface="Times New Roman" pitchFamily="18" charset="0"/>
              </a:rPr>
              <a:t>Народный  костюм  южных губерний  России</a:t>
            </a:r>
            <a:endParaRPr lang="ru-RU" sz="2800" b="1" dirty="0">
              <a:solidFill>
                <a:srgbClr val="C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785786" y="1428736"/>
            <a:ext cx="3102914" cy="259936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214942" y="1214422"/>
            <a:ext cx="2549407" cy="4429132"/>
          </a:xfrm>
          <a:prstGeom prst="rect">
            <a:avLst/>
          </a:prstGeom>
          <a:noFill/>
          <a:ln w="9525">
            <a:noFill/>
            <a:miter lim="800000"/>
            <a:headEnd/>
            <a:tailEnd/>
          </a:ln>
          <a:effectLst/>
        </p:spPr>
      </p:pic>
      <p:sp>
        <p:nvSpPr>
          <p:cNvPr id="5" name="Прямоугольник 4"/>
          <p:cNvSpPr/>
          <p:nvPr/>
        </p:nvSpPr>
        <p:spPr>
          <a:xfrm>
            <a:off x="4286248" y="5857892"/>
            <a:ext cx="3911327" cy="584775"/>
          </a:xfrm>
          <a:prstGeom prst="rect">
            <a:avLst/>
          </a:prstGeom>
        </p:spPr>
        <p:txBody>
          <a:bodyPr wrap="none">
            <a:spAutoFit/>
          </a:bodyPr>
          <a:lstStyle/>
          <a:p>
            <a:r>
              <a:rPr lang="ru-RU" sz="1600" dirty="0" smtClean="0">
                <a:latin typeface="Times New Roman" pitchFamily="18" charset="0"/>
                <a:cs typeface="Times New Roman" pitchFamily="18" charset="0"/>
              </a:rPr>
              <a:t>Костюм молодой женщины праздничный. </a:t>
            </a:r>
          </a:p>
          <a:p>
            <a:r>
              <a:rPr lang="ru-RU" sz="1600" dirty="0" smtClean="0">
                <a:latin typeface="Times New Roman" pitchFamily="18" charset="0"/>
                <a:cs typeface="Times New Roman" pitchFamily="18" charset="0"/>
              </a:rPr>
              <a:t>Начало 20 века. Тамбовская губерния.</a:t>
            </a:r>
            <a:endParaRPr lang="ru-RU" sz="1600" dirty="0"/>
          </a:p>
        </p:txBody>
      </p:sp>
      <p:sp>
        <p:nvSpPr>
          <p:cNvPr id="6" name="Прямоугольник 5"/>
          <p:cNvSpPr/>
          <p:nvPr/>
        </p:nvSpPr>
        <p:spPr>
          <a:xfrm>
            <a:off x="714348" y="4357694"/>
            <a:ext cx="3520259" cy="369332"/>
          </a:xfrm>
          <a:prstGeom prst="rect">
            <a:avLst/>
          </a:prstGeom>
        </p:spPr>
        <p:txBody>
          <a:bodyPr wrap="none">
            <a:spAutoFit/>
          </a:bodyPr>
          <a:lstStyle/>
          <a:p>
            <a:r>
              <a:rPr lang="ru-RU" b="1" dirty="0" smtClean="0">
                <a:latin typeface="Times New Roman" pitchFamily="18" charset="0"/>
                <a:cs typeface="Times New Roman" pitchFamily="18" charset="0"/>
              </a:rPr>
              <a:t>ПОНЁВА (ПАНЁВА, ПОНЬКА)</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858280" cy="7017306"/>
          </a:xfrm>
          <a:prstGeom prst="rect">
            <a:avLst/>
          </a:prstGeom>
        </p:spPr>
        <p:txBody>
          <a:bodyPr wrap="square">
            <a:spAutoFit/>
          </a:bodyPr>
          <a:lstStyle/>
          <a:p>
            <a:pPr algn="just"/>
            <a:r>
              <a:rPr lang="ru-RU" b="1" dirty="0" smtClean="0"/>
              <a:t>	</a:t>
            </a:r>
            <a:r>
              <a:rPr lang="ru-RU" sz="1600" b="1" dirty="0" smtClean="0">
                <a:latin typeface="Times New Roman" pitchFamily="18" charset="0"/>
                <a:cs typeface="Times New Roman" pitchFamily="18" charset="0"/>
              </a:rPr>
              <a:t>ПОНЁВА (ПАНЁВА, ПОНЬКА, ПОНЁВА) — поясная </a:t>
            </a:r>
            <a:r>
              <a:rPr lang="ru-RU" sz="1600" dirty="0" smtClean="0">
                <a:latin typeface="Times New Roman" pitchFamily="18" charset="0"/>
                <a:cs typeface="Times New Roman" pitchFamily="18" charset="0"/>
              </a:rPr>
              <a:t>одежда замужних женщин, надевавшаяся поверх белой холщовой рубахи. В основе </a:t>
            </a:r>
            <a:r>
              <a:rPr lang="ru-RU" sz="1600" i="1" dirty="0" smtClean="0">
                <a:latin typeface="Times New Roman" pitchFamily="18" charset="0"/>
                <a:cs typeface="Times New Roman" pitchFamily="18" charset="0"/>
              </a:rPr>
              <a:t>понёвы всегда лежали три полотнища </a:t>
            </a:r>
            <a:r>
              <a:rPr lang="ru-RU" sz="1600" dirty="0" smtClean="0">
                <a:latin typeface="Times New Roman" pitchFamily="18" charset="0"/>
                <a:cs typeface="Times New Roman" pitchFamily="18" charset="0"/>
              </a:rPr>
              <a:t>черной, синей, реже красной шерстяной клетчатой домашнего или кустарного производства ткани. Полотнища сшивались кромками частично или полностью и образовывали прямоугольник, верхняя часть которого собиралась под обшивку на вздержку-гашник.</a:t>
            </a:r>
          </a:p>
          <a:p>
            <a:pPr algn="just"/>
            <a:r>
              <a:rPr lang="ru-RU" sz="1600" dirty="0" smtClean="0">
                <a:solidFill>
                  <a:srgbClr val="C00000"/>
                </a:solidFill>
                <a:latin typeface="Times New Roman" pitchFamily="18" charset="0"/>
                <a:cs typeface="Times New Roman" pitchFamily="18" charset="0"/>
              </a:rPr>
              <a:t>Существовало несколько типов </a:t>
            </a:r>
            <a:r>
              <a:rPr lang="ru-RU" sz="1600" i="1" dirty="0" smtClean="0">
                <a:solidFill>
                  <a:srgbClr val="C00000"/>
                </a:solidFill>
                <a:latin typeface="Times New Roman" pitchFamily="18" charset="0"/>
                <a:cs typeface="Times New Roman" pitchFamily="18" charset="0"/>
              </a:rPr>
              <a:t>понёв.</a:t>
            </a:r>
            <a:r>
              <a:rPr lang="ru-RU" sz="1600" dirty="0" smtClean="0">
                <a:solidFill>
                  <a:srgbClr val="C00000"/>
                </a:solidFill>
              </a:rPr>
              <a:t> </a:t>
            </a:r>
            <a:r>
              <a:rPr lang="ru-RU" sz="1600" dirty="0" smtClean="0">
                <a:solidFill>
                  <a:srgbClr val="C00000"/>
                </a:solidFill>
                <a:latin typeface="Times New Roman" pitchFamily="18" charset="0"/>
                <a:cs typeface="Times New Roman" pitchFamily="18" charset="0"/>
              </a:rPr>
              <a:t>Первый из них назывался распашной </a:t>
            </a:r>
            <a:r>
              <a:rPr lang="ru-RU" sz="1600" i="1" dirty="0" smtClean="0">
                <a:solidFill>
                  <a:srgbClr val="C00000"/>
                </a:solidFill>
                <a:latin typeface="Times New Roman" pitchFamily="18" charset="0"/>
                <a:cs typeface="Times New Roman" pitchFamily="18" charset="0"/>
              </a:rPr>
              <a:t>понёвой и представ</a:t>
            </a:r>
            <a:r>
              <a:rPr lang="ru-RU" sz="1600" dirty="0" smtClean="0">
                <a:solidFill>
                  <a:srgbClr val="C00000"/>
                </a:solidFill>
                <a:latin typeface="Times New Roman" pitchFamily="18" charset="0"/>
                <a:cs typeface="Times New Roman" pitchFamily="18" charset="0"/>
              </a:rPr>
              <a:t>лял собой описанный выше прямоугольник из трех полотнищ.</a:t>
            </a:r>
            <a:r>
              <a:rPr lang="ru-RU" sz="1600" dirty="0" smtClean="0">
                <a:latin typeface="Times New Roman" pitchFamily="18" charset="0"/>
                <a:cs typeface="Times New Roman" pitchFamily="18" charset="0"/>
              </a:rPr>
              <a:t> Распашную </a:t>
            </a:r>
            <a:r>
              <a:rPr lang="ru-RU" sz="1600" i="1" dirty="0" smtClean="0">
                <a:latin typeface="Times New Roman" pitchFamily="18" charset="0"/>
                <a:cs typeface="Times New Roman" pitchFamily="18" charset="0"/>
              </a:rPr>
              <a:t>понёву носили в различных гу</a:t>
            </a:r>
            <a:r>
              <a:rPr lang="ru-RU" sz="1600" dirty="0" smtClean="0">
                <a:latin typeface="Times New Roman" pitchFamily="18" charset="0"/>
                <a:cs typeface="Times New Roman" pitchFamily="18" charset="0"/>
              </a:rPr>
              <a:t>берниях и даже в селах одной губернии по-разному. Ее либо распускали во всю длину, либо подтыкали за пояс одну или обе передние полы так, что сзади образовывался залом, называвшийся кульком. При надевании несоединенные спереди полы распашной </a:t>
            </a:r>
            <a:r>
              <a:rPr lang="ru-RU" sz="1600" i="1" dirty="0" smtClean="0">
                <a:latin typeface="Times New Roman" pitchFamily="18" charset="0"/>
                <a:cs typeface="Times New Roman" pitchFamily="18" charset="0"/>
              </a:rPr>
              <a:t>понёвы оставляли открытой нижнюю </a:t>
            </a:r>
            <a:r>
              <a:rPr lang="ru-RU" sz="1600" dirty="0" smtClean="0">
                <a:latin typeface="Times New Roman" pitchFamily="18" charset="0"/>
                <a:cs typeface="Times New Roman" pitchFamily="18" charset="0"/>
              </a:rPr>
              <a:t>часть рубахи. Это вызывало необходимость дополнительно украшать ее подол полосами узорного тканья, вышивкой, прошивками. </a:t>
            </a:r>
          </a:p>
          <a:p>
            <a:pPr algn="just"/>
            <a:r>
              <a:rPr lang="ru-RU" sz="1600" dirty="0" smtClean="0">
                <a:latin typeface="Times New Roman" pitchFamily="18" charset="0"/>
                <a:cs typeface="Times New Roman" pitchFamily="18" charset="0"/>
              </a:rPr>
              <a:t>	</a:t>
            </a:r>
            <a:r>
              <a:rPr lang="ru-RU" sz="1600" dirty="0" smtClean="0">
                <a:solidFill>
                  <a:srgbClr val="C00000"/>
                </a:solidFill>
                <a:latin typeface="Times New Roman" pitchFamily="18" charset="0"/>
                <a:cs typeface="Times New Roman" pitchFamily="18" charset="0"/>
              </a:rPr>
              <a:t>Второй тип </a:t>
            </a:r>
            <a:r>
              <a:rPr lang="ru-RU" sz="1600" i="1" dirty="0" smtClean="0">
                <a:solidFill>
                  <a:srgbClr val="C00000"/>
                </a:solidFill>
                <a:latin typeface="Times New Roman" pitchFamily="18" charset="0"/>
                <a:cs typeface="Times New Roman" pitchFamily="18" charset="0"/>
              </a:rPr>
              <a:t>понёвы, получивший название понёва </a:t>
            </a:r>
            <a:r>
              <a:rPr lang="ru-RU" sz="1600" dirty="0" smtClean="0">
                <a:solidFill>
                  <a:srgbClr val="C00000"/>
                </a:solidFill>
                <a:latin typeface="Times New Roman" pitchFamily="18" charset="0"/>
                <a:cs typeface="Times New Roman" pitchFamily="18" charset="0"/>
              </a:rPr>
              <a:t>с прошвой, представлял собой юбку, сшитую из трех клетчатых шерстяных </a:t>
            </a:r>
            <a:r>
              <a:rPr lang="ru-RU" sz="1600" dirty="0" err="1" smtClean="0">
                <a:solidFill>
                  <a:srgbClr val="C00000"/>
                </a:solidFill>
                <a:latin typeface="Times New Roman" pitchFamily="18" charset="0"/>
                <a:cs typeface="Times New Roman" pitchFamily="18" charset="0"/>
              </a:rPr>
              <a:t>понёвных</a:t>
            </a:r>
            <a:r>
              <a:rPr lang="ru-RU" sz="1600" dirty="0" smtClean="0">
                <a:solidFill>
                  <a:srgbClr val="C00000"/>
                </a:solidFill>
                <a:latin typeface="Times New Roman" pitchFamily="18" charset="0"/>
                <a:cs typeface="Times New Roman" pitchFamily="18" charset="0"/>
              </a:rPr>
              <a:t> полотнищ и одного гладкого темного из ткани другой фактуры домашнего или фабричного производства, не обязательно шерстяной</a:t>
            </a:r>
            <a:r>
              <a:rPr lang="ru-RU" sz="1600" dirty="0" smtClean="0">
                <a:latin typeface="Times New Roman" pitchFamily="18" charset="0"/>
                <a:cs typeface="Times New Roman" pitchFamily="18" charset="0"/>
              </a:rPr>
              <a:t>. Вставка, называвшаяся прошвой, при надевании располагалась впереди и сбоку.</a:t>
            </a:r>
          </a:p>
          <a:p>
            <a:pPr algn="just"/>
            <a:r>
              <a:rPr lang="ru-RU" sz="1600" dirty="0" smtClean="0">
                <a:latin typeface="Times New Roman" pitchFamily="18" charset="0"/>
                <a:cs typeface="Times New Roman" pitchFamily="18" charset="0"/>
              </a:rPr>
              <a:t>	</a:t>
            </a:r>
            <a:r>
              <a:rPr lang="ru-RU" sz="1600" dirty="0" smtClean="0">
                <a:solidFill>
                  <a:srgbClr val="C00000"/>
                </a:solidFill>
                <a:latin typeface="Times New Roman" pitchFamily="18" charset="0"/>
                <a:cs typeface="Times New Roman" pitchFamily="18" charset="0"/>
              </a:rPr>
              <a:t>Третий тип </a:t>
            </a:r>
            <a:r>
              <a:rPr lang="ru-RU" sz="1600" i="1" dirty="0" smtClean="0">
                <a:solidFill>
                  <a:srgbClr val="C00000"/>
                </a:solidFill>
                <a:latin typeface="Times New Roman" pitchFamily="18" charset="0"/>
                <a:cs typeface="Times New Roman" pitchFamily="18" charset="0"/>
              </a:rPr>
              <a:t>понёвы — это понёва-юбка, сшитая </a:t>
            </a:r>
            <a:r>
              <a:rPr lang="ru-RU" sz="1600" dirty="0" smtClean="0">
                <a:solidFill>
                  <a:srgbClr val="C00000"/>
                </a:solidFill>
                <a:latin typeface="Times New Roman" pitchFamily="18" charset="0"/>
                <a:cs typeface="Times New Roman" pitchFamily="18" charset="0"/>
              </a:rPr>
              <a:t>из четырех-пяти полотнищ </a:t>
            </a:r>
            <a:r>
              <a:rPr lang="ru-RU" sz="1600" dirty="0" err="1" smtClean="0">
                <a:solidFill>
                  <a:srgbClr val="C00000"/>
                </a:solidFill>
                <a:latin typeface="Times New Roman" pitchFamily="18" charset="0"/>
                <a:cs typeface="Times New Roman" pitchFamily="18" charset="0"/>
              </a:rPr>
              <a:t>понёвной</a:t>
            </a:r>
            <a:r>
              <a:rPr lang="ru-RU" sz="1600" dirty="0" smtClean="0">
                <a:solidFill>
                  <a:srgbClr val="C00000"/>
                </a:solidFill>
                <a:latin typeface="Times New Roman" pitchFamily="18" charset="0"/>
                <a:cs typeface="Times New Roman" pitchFamily="18" charset="0"/>
              </a:rPr>
              <a:t> клетчатой ткани.</a:t>
            </a:r>
            <a:r>
              <a:rPr lang="ru-RU" sz="1600" dirty="0" smtClean="0">
                <a:latin typeface="Times New Roman" pitchFamily="18" charset="0"/>
                <a:cs typeface="Times New Roman" pitchFamily="18" charset="0"/>
              </a:rPr>
              <a:t> Принято считать ее более поздним вариантом этой поясной одежды. Манера ношения </a:t>
            </a:r>
            <a:r>
              <a:rPr lang="ru-RU" sz="1600" i="1" dirty="0" smtClean="0">
                <a:latin typeface="Times New Roman" pitchFamily="18" charset="0"/>
                <a:cs typeface="Times New Roman" pitchFamily="18" charset="0"/>
              </a:rPr>
              <a:t>понёвы с прошвой и понёвы-юбки была различна для будней и праздников. </a:t>
            </a:r>
            <a:r>
              <a:rPr lang="ru-RU" sz="1600" dirty="0" smtClean="0">
                <a:latin typeface="Times New Roman" pitchFamily="18" charset="0"/>
                <a:cs typeface="Times New Roman" pitchFamily="18" charset="0"/>
              </a:rPr>
              <a:t>В будние дни, при выполнении домашних и полевых работ, </a:t>
            </a:r>
            <a:r>
              <a:rPr lang="ru-RU" sz="1600" i="1" dirty="0" smtClean="0">
                <a:latin typeface="Times New Roman" pitchFamily="18" charset="0"/>
                <a:cs typeface="Times New Roman" pitchFamily="18" charset="0"/>
              </a:rPr>
              <a:t>понёва подтыкалась спереди или </a:t>
            </a:r>
            <a:r>
              <a:rPr lang="ru-RU" sz="1600" dirty="0" smtClean="0">
                <a:latin typeface="Times New Roman" pitchFamily="18" charset="0"/>
                <a:cs typeface="Times New Roman" pitchFamily="18" charset="0"/>
              </a:rPr>
              <a:t>сбоку за пояс. </a:t>
            </a:r>
          </a:p>
          <a:p>
            <a:pPr algn="just"/>
            <a:r>
              <a:rPr lang="ru-RU" sz="1600" dirty="0" smtClean="0">
                <a:latin typeface="Times New Roman" pitchFamily="18" charset="0"/>
                <a:cs typeface="Times New Roman" pitchFamily="18" charset="0"/>
              </a:rPr>
              <a:t>В праздничные дни, при посещении церкви, во время поездки в город, в гости, </a:t>
            </a:r>
            <a:r>
              <a:rPr lang="ru-RU" sz="1600" i="1" dirty="0" smtClean="0">
                <a:latin typeface="Times New Roman" pitchFamily="18" charset="0"/>
                <a:cs typeface="Times New Roman" pitchFamily="18" charset="0"/>
              </a:rPr>
              <a:t>понёву носили «</a:t>
            </a:r>
            <a:r>
              <a:rPr lang="ru-RU" sz="1600" i="1" dirty="0" err="1" smtClean="0">
                <a:latin typeface="Times New Roman" pitchFamily="18" charset="0"/>
                <a:cs typeface="Times New Roman" pitchFamily="18" charset="0"/>
              </a:rPr>
              <a:t>врастычку</a:t>
            </a:r>
            <a:r>
              <a:rPr lang="ru-RU" sz="1600" i="1" dirty="0" smtClean="0">
                <a:latin typeface="Times New Roman" pitchFamily="18" charset="0"/>
                <a:cs typeface="Times New Roman" pitchFamily="18" charset="0"/>
              </a:rPr>
              <a:t>», т. е. спустив ее по</a:t>
            </a:r>
            <a:r>
              <a:rPr lang="ru-RU" sz="1600" dirty="0" smtClean="0">
                <a:latin typeface="Times New Roman" pitchFamily="18" charset="0"/>
                <a:cs typeface="Times New Roman" pitchFamily="18" charset="0"/>
              </a:rPr>
              <a:t>дол вниз. Ходить в эти дни в «подтыканной» </a:t>
            </a:r>
            <a:r>
              <a:rPr lang="ru-RU" sz="1600" i="1" dirty="0" smtClean="0">
                <a:latin typeface="Times New Roman" pitchFamily="18" charset="0"/>
                <a:cs typeface="Times New Roman" pitchFamily="18" charset="0"/>
              </a:rPr>
              <a:t>понёве считалось неприличным. Этого не могла </a:t>
            </a:r>
            <a:r>
              <a:rPr lang="ru-RU" sz="1600" dirty="0" smtClean="0">
                <a:latin typeface="Times New Roman" pitchFamily="18" charset="0"/>
                <a:cs typeface="Times New Roman" pitchFamily="18" charset="0"/>
              </a:rPr>
              <a:t>позволить себе ни одна женщина. Будничные </a:t>
            </a:r>
            <a:r>
              <a:rPr lang="ru-RU" sz="1600" i="1" dirty="0" smtClean="0">
                <a:latin typeface="Times New Roman" pitchFamily="18" charset="0"/>
                <a:cs typeface="Times New Roman" pitchFamily="18" charset="0"/>
              </a:rPr>
              <a:t>понёвы шились обычно из более гру</a:t>
            </a:r>
            <a:r>
              <a:rPr lang="ru-RU" sz="1600" dirty="0" smtClean="0">
                <a:latin typeface="Times New Roman" pitchFamily="18" charset="0"/>
                <a:cs typeface="Times New Roman" pitchFamily="18" charset="0"/>
              </a:rPr>
              <a:t>бой, чем праздничные, шерстяной ткани. Они были также более короткими и, как правило, почти не украшались. Единственным украшением будничной </a:t>
            </a:r>
            <a:r>
              <a:rPr lang="ru-RU" sz="1600" i="1" dirty="0" smtClean="0">
                <a:latin typeface="Times New Roman" pitchFamily="18" charset="0"/>
                <a:cs typeface="Times New Roman" pitchFamily="18" charset="0"/>
              </a:rPr>
              <a:t>понёвы мог быть цветной шнур или </a:t>
            </a:r>
            <a:r>
              <a:rPr lang="ru-RU" sz="1600" dirty="0" smtClean="0">
                <a:latin typeface="Times New Roman" pitchFamily="18" charset="0"/>
                <a:cs typeface="Times New Roman" pitchFamily="18" charset="0"/>
              </a:rPr>
              <a:t>узкая тесемка, которые нашивались по краю подола и краям пол. Праздничные </a:t>
            </a:r>
            <a:r>
              <a:rPr lang="ru-RU" sz="1600" i="1" dirty="0" smtClean="0">
                <a:latin typeface="Times New Roman" pitchFamily="18" charset="0"/>
                <a:cs typeface="Times New Roman" pitchFamily="18" charset="0"/>
              </a:rPr>
              <a:t>понёвы шились из более дорогой </a:t>
            </a:r>
            <a:r>
              <a:rPr lang="ru-RU" sz="1600" dirty="0" smtClean="0">
                <a:latin typeface="Times New Roman" pitchFamily="18" charset="0"/>
                <a:cs typeface="Times New Roman" pitchFamily="18" charset="0"/>
              </a:rPr>
              <a:t>и тонкой шерсти.</a:t>
            </a:r>
            <a:endParaRPr lang="ru-RU" sz="16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96074" y="285728"/>
            <a:ext cx="2874920" cy="5286412"/>
          </a:xfrm>
          <a:prstGeom prst="rect">
            <a:avLst/>
          </a:prstGeom>
          <a:noFill/>
          <a:ln w="9525">
            <a:noFill/>
            <a:miter lim="800000"/>
            <a:headEnd/>
            <a:tailEnd/>
          </a:ln>
          <a:effectLst/>
        </p:spPr>
      </p:pic>
      <p:sp>
        <p:nvSpPr>
          <p:cNvPr id="4" name="Прямоугольник 3"/>
          <p:cNvSpPr/>
          <p:nvPr/>
        </p:nvSpPr>
        <p:spPr>
          <a:xfrm>
            <a:off x="714348" y="5857892"/>
            <a:ext cx="3198953" cy="584775"/>
          </a:xfrm>
          <a:prstGeom prst="rect">
            <a:avLst/>
          </a:prstGeom>
        </p:spPr>
        <p:txBody>
          <a:bodyPr wrap="none">
            <a:spAutoFit/>
          </a:bodyPr>
          <a:lstStyle/>
          <a:p>
            <a:pPr algn="ctr"/>
            <a:r>
              <a:rPr lang="ru-RU" sz="1600" dirty="0" smtClean="0">
                <a:latin typeface="Times New Roman" pitchFamily="18" charset="0"/>
                <a:cs typeface="Times New Roman" pitchFamily="18" charset="0"/>
              </a:rPr>
              <a:t>Костюм молодой женщины. </a:t>
            </a:r>
          </a:p>
          <a:p>
            <a:pPr algn="ctr"/>
            <a:r>
              <a:rPr lang="ru-RU" sz="1600" dirty="0" smtClean="0">
                <a:latin typeface="Times New Roman" pitchFamily="18" charset="0"/>
                <a:cs typeface="Times New Roman" pitchFamily="18" charset="0"/>
              </a:rPr>
              <a:t>Курская губерния. Начало 20 века.</a:t>
            </a:r>
            <a:endParaRPr lang="ru-RU" sz="1600" dirty="0"/>
          </a:p>
        </p:txBody>
      </p:sp>
      <p:pic>
        <p:nvPicPr>
          <p:cNvPr id="1028" name="Picture 4" descr="C:\Users\Елена\Pictures\Орнамент\БИЛИБИН\Ю.Курск2.jpg"/>
          <p:cNvPicPr>
            <a:picLocks noChangeAspect="1" noChangeArrowheads="1"/>
          </p:cNvPicPr>
          <p:nvPr/>
        </p:nvPicPr>
        <p:blipFill>
          <a:blip r:embed="rId3" cstate="print"/>
          <a:srcRect/>
          <a:stretch>
            <a:fillRect/>
          </a:stretch>
        </p:blipFill>
        <p:spPr bwMode="auto">
          <a:xfrm>
            <a:off x="4619625" y="214291"/>
            <a:ext cx="3738589" cy="5312732"/>
          </a:xfrm>
          <a:prstGeom prst="rect">
            <a:avLst/>
          </a:prstGeom>
          <a:noFill/>
        </p:spPr>
      </p:pic>
      <p:sp>
        <p:nvSpPr>
          <p:cNvPr id="6" name="Прямоугольник 5"/>
          <p:cNvSpPr/>
          <p:nvPr/>
        </p:nvSpPr>
        <p:spPr>
          <a:xfrm>
            <a:off x="4286248" y="5786454"/>
            <a:ext cx="4572000" cy="830997"/>
          </a:xfrm>
          <a:prstGeom prst="rect">
            <a:avLst/>
          </a:prstGeom>
        </p:spPr>
        <p:txBody>
          <a:bodyPr>
            <a:spAutoFit/>
          </a:bodyPr>
          <a:lstStyle/>
          <a:p>
            <a:pPr algn="ctr"/>
            <a:r>
              <a:rPr lang="ru-RU" sz="1600" dirty="0" smtClean="0">
                <a:latin typeface="Times New Roman" pitchFamily="18" charset="0"/>
                <a:cs typeface="Times New Roman" pitchFamily="18" charset="0"/>
              </a:rPr>
              <a:t>Костюм молодой женщины из Курской губернии.</a:t>
            </a:r>
          </a:p>
          <a:p>
            <a:pPr algn="ctr"/>
            <a:r>
              <a:rPr lang="ru-RU" sz="1600" dirty="0" smtClean="0">
                <a:latin typeface="Times New Roman" pitchFamily="18" charset="0"/>
                <a:cs typeface="Times New Roman" pitchFamily="18" charset="0"/>
              </a:rPr>
              <a:t>Коллекция  народных костюмов Натальи </a:t>
            </a:r>
            <a:r>
              <a:rPr lang="ru-RU" sz="1600" dirty="0" err="1" smtClean="0">
                <a:latin typeface="Times New Roman" pitchFamily="18" charset="0"/>
                <a:cs typeface="Times New Roman" pitchFamily="18" charset="0"/>
              </a:rPr>
              <a:t>Шабельской</a:t>
            </a:r>
            <a:r>
              <a:rPr lang="ru-RU" sz="1600" dirty="0" smtClean="0">
                <a:latin typeface="Times New Roman" pitchFamily="18" charset="0"/>
                <a:cs typeface="Times New Roman" pitchFamily="18" charset="0"/>
              </a:rPr>
              <a:t>( конец 19 начало 20 века)</a:t>
            </a:r>
            <a:endParaRPr lang="ru-RU"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Елена\Pictures\Орнамент\БИЛИБИН\Юж. Рязань.jpg"/>
          <p:cNvPicPr>
            <a:picLocks noChangeAspect="1" noChangeArrowheads="1"/>
          </p:cNvPicPr>
          <p:nvPr/>
        </p:nvPicPr>
        <p:blipFill>
          <a:blip r:embed="rId2" cstate="print"/>
          <a:srcRect/>
          <a:stretch>
            <a:fillRect/>
          </a:stretch>
        </p:blipFill>
        <p:spPr bwMode="auto">
          <a:xfrm>
            <a:off x="5072066" y="357166"/>
            <a:ext cx="3627146" cy="5143536"/>
          </a:xfrm>
          <a:prstGeom prst="rect">
            <a:avLst/>
          </a:prstGeom>
          <a:noFill/>
        </p:spPr>
      </p:pic>
      <p:pic>
        <p:nvPicPr>
          <p:cNvPr id="2051" name="Picture 3" descr="C:\Users\Елена\Pictures\Орнамент\ГЛЕБУШКИН\РЯЗАНЬ. Праздничный костюм.jpg"/>
          <p:cNvPicPr>
            <a:picLocks noChangeAspect="1" noChangeArrowheads="1"/>
          </p:cNvPicPr>
          <p:nvPr/>
        </p:nvPicPr>
        <p:blipFill>
          <a:blip r:embed="rId3" cstate="print"/>
          <a:srcRect/>
          <a:stretch>
            <a:fillRect/>
          </a:stretch>
        </p:blipFill>
        <p:spPr bwMode="auto">
          <a:xfrm>
            <a:off x="714348" y="357166"/>
            <a:ext cx="3429024" cy="4583970"/>
          </a:xfrm>
          <a:prstGeom prst="rect">
            <a:avLst/>
          </a:prstGeom>
          <a:noFill/>
        </p:spPr>
      </p:pic>
      <p:sp>
        <p:nvSpPr>
          <p:cNvPr id="4" name="Прямоугольник 3"/>
          <p:cNvSpPr/>
          <p:nvPr/>
        </p:nvSpPr>
        <p:spPr>
          <a:xfrm>
            <a:off x="4214810" y="5643578"/>
            <a:ext cx="4929190"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Костюм молодой женщины из Рязанской губернии.</a:t>
            </a:r>
          </a:p>
          <a:p>
            <a:pPr algn="ctr"/>
            <a:r>
              <a:rPr lang="ru-RU" sz="1600" dirty="0" smtClean="0">
                <a:latin typeface="Times New Roman" pitchFamily="18" charset="0"/>
                <a:cs typeface="Times New Roman" pitchFamily="18" charset="0"/>
              </a:rPr>
              <a:t>Коллекция  народных костюмов Натальи </a:t>
            </a:r>
            <a:r>
              <a:rPr lang="ru-RU" sz="1600" dirty="0" err="1" smtClean="0">
                <a:latin typeface="Times New Roman" pitchFamily="18" charset="0"/>
                <a:cs typeface="Times New Roman" pitchFamily="18" charset="0"/>
              </a:rPr>
              <a:t>Шабельской</a:t>
            </a:r>
            <a:r>
              <a:rPr lang="ru-RU" sz="1600" dirty="0" smtClean="0">
                <a:latin typeface="Times New Roman" pitchFamily="18" charset="0"/>
                <a:cs typeface="Times New Roman" pitchFamily="18" charset="0"/>
              </a:rPr>
              <a:t> ( конец 19 начало 20 века</a:t>
            </a:r>
            <a:r>
              <a:rPr lang="ru-RU" sz="1600" dirty="0" smtClean="0">
                <a:latin typeface="Times New Roman" pitchFamily="18" charset="0"/>
                <a:cs typeface="Times New Roman" pitchFamily="18" charset="0"/>
              </a:rPr>
              <a:t>).</a:t>
            </a:r>
            <a:endParaRPr lang="ru-RU" sz="1600" dirty="0"/>
          </a:p>
        </p:txBody>
      </p:sp>
      <p:sp>
        <p:nvSpPr>
          <p:cNvPr id="5" name="Прямоугольник 4"/>
          <p:cNvSpPr/>
          <p:nvPr/>
        </p:nvSpPr>
        <p:spPr>
          <a:xfrm>
            <a:off x="0" y="5429264"/>
            <a:ext cx="4572000" cy="1077218"/>
          </a:xfrm>
          <a:prstGeom prst="rect">
            <a:avLst/>
          </a:prstGeom>
        </p:spPr>
        <p:txBody>
          <a:bodyPr>
            <a:spAutoFit/>
          </a:bodyPr>
          <a:lstStyle/>
          <a:p>
            <a:pPr algn="ctr"/>
            <a:r>
              <a:rPr lang="ru-RU" sz="1600" dirty="0" smtClean="0">
                <a:latin typeface="Times New Roman" pitchFamily="18" charset="0"/>
                <a:cs typeface="Times New Roman" pitchFamily="18" charset="0"/>
              </a:rPr>
              <a:t>Костюм молодой женщины из</a:t>
            </a:r>
          </a:p>
          <a:p>
            <a:pPr algn="ctr"/>
            <a:r>
              <a:rPr lang="ru-RU" sz="1600" dirty="0" smtClean="0">
                <a:latin typeface="Times New Roman" pitchFamily="18" charset="0"/>
                <a:cs typeface="Times New Roman" pitchFamily="18" charset="0"/>
              </a:rPr>
              <a:t> Рязанской </a:t>
            </a:r>
            <a:r>
              <a:rPr lang="ru-RU" sz="1600" dirty="0" smtClean="0">
                <a:latin typeface="Times New Roman" pitchFamily="18" charset="0"/>
                <a:cs typeface="Times New Roman" pitchFamily="18" charset="0"/>
              </a:rPr>
              <a:t>губернии.</a:t>
            </a: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Коллекция  народных костюмов </a:t>
            </a:r>
          </a:p>
          <a:p>
            <a:pPr algn="ctr"/>
            <a:r>
              <a:rPr lang="ru-RU" sz="1600" dirty="0" smtClean="0">
                <a:latin typeface="Times New Roman" pitchFamily="18" charset="0"/>
                <a:cs typeface="Times New Roman" pitchFamily="18" charset="0"/>
              </a:rPr>
              <a:t>Сергея Анатольевича </a:t>
            </a:r>
            <a:r>
              <a:rPr lang="ru-RU" sz="1600" dirty="0" err="1" smtClean="0">
                <a:latin typeface="Times New Roman" pitchFamily="18" charset="0"/>
                <a:cs typeface="Times New Roman" pitchFamily="18" charset="0"/>
              </a:rPr>
              <a:t>Глебушкина</a:t>
            </a:r>
            <a:r>
              <a:rPr lang="ru-RU" sz="1600" dirty="0" smtClean="0">
                <a:latin typeface="Times New Roman" pitchFamily="18" charset="0"/>
                <a:cs typeface="Times New Roman" pitchFamily="18" charset="0"/>
              </a:rPr>
              <a:t>.</a:t>
            </a:r>
            <a:endParaRPr lang="ru-RU"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Елена\Pictures\Орнамент\БИЛИБИН\Южная Россия.Тула.jpg"/>
          <p:cNvPicPr>
            <a:picLocks noChangeAspect="1" noChangeArrowheads="1"/>
          </p:cNvPicPr>
          <p:nvPr/>
        </p:nvPicPr>
        <p:blipFill>
          <a:blip r:embed="rId3" cstate="print"/>
          <a:srcRect/>
          <a:stretch>
            <a:fillRect/>
          </a:stretch>
        </p:blipFill>
        <p:spPr bwMode="auto">
          <a:xfrm>
            <a:off x="4714876" y="500042"/>
            <a:ext cx="3712025" cy="5072098"/>
          </a:xfrm>
          <a:prstGeom prst="rect">
            <a:avLst/>
          </a:prstGeom>
          <a:noFill/>
        </p:spPr>
      </p:pic>
      <p:sp>
        <p:nvSpPr>
          <p:cNvPr id="3" name="Прямоугольник 2"/>
          <p:cNvSpPr/>
          <p:nvPr/>
        </p:nvSpPr>
        <p:spPr>
          <a:xfrm>
            <a:off x="4143372" y="5780782"/>
            <a:ext cx="4572000" cy="830997"/>
          </a:xfrm>
          <a:prstGeom prst="rect">
            <a:avLst/>
          </a:prstGeom>
        </p:spPr>
        <p:txBody>
          <a:bodyPr>
            <a:spAutoFit/>
          </a:bodyPr>
          <a:lstStyle/>
          <a:p>
            <a:pPr algn="ctr"/>
            <a:r>
              <a:rPr lang="ru-RU" sz="1600" dirty="0" smtClean="0">
                <a:latin typeface="Times New Roman" pitchFamily="18" charset="0"/>
                <a:cs typeface="Times New Roman" pitchFamily="18" charset="0"/>
              </a:rPr>
              <a:t>Костюм молодой женщины из Тульской губернии.</a:t>
            </a:r>
          </a:p>
          <a:p>
            <a:pPr algn="ctr"/>
            <a:r>
              <a:rPr lang="ru-RU" sz="1600" dirty="0" smtClean="0">
                <a:latin typeface="Times New Roman" pitchFamily="18" charset="0"/>
                <a:cs typeface="Times New Roman" pitchFamily="18" charset="0"/>
              </a:rPr>
              <a:t>Коллекция  народных костюмов Натальи </a:t>
            </a:r>
            <a:r>
              <a:rPr lang="ru-RU" sz="1600" dirty="0" err="1" smtClean="0">
                <a:latin typeface="Times New Roman" pitchFamily="18" charset="0"/>
                <a:cs typeface="Times New Roman" pitchFamily="18" charset="0"/>
              </a:rPr>
              <a:t>Шабельской</a:t>
            </a:r>
            <a:r>
              <a:rPr lang="ru-RU" sz="1600" dirty="0" smtClean="0">
                <a:latin typeface="Times New Roman" pitchFamily="18" charset="0"/>
                <a:cs typeface="Times New Roman" pitchFamily="18" charset="0"/>
              </a:rPr>
              <a:t> ( конец 19 начало 20 века</a:t>
            </a:r>
            <a:r>
              <a:rPr lang="ru-RU" sz="1600" dirty="0" smtClean="0">
                <a:latin typeface="Times New Roman" pitchFamily="18" charset="0"/>
                <a:cs typeface="Times New Roman" pitchFamily="18" charset="0"/>
              </a:rPr>
              <a:t>).</a:t>
            </a:r>
            <a:endParaRPr lang="ru-RU" sz="1600" dirty="0"/>
          </a:p>
        </p:txBody>
      </p:sp>
      <p:pic>
        <p:nvPicPr>
          <p:cNvPr id="3074" name="Picture 2"/>
          <p:cNvPicPr>
            <a:picLocks noChangeAspect="1" noChangeArrowheads="1"/>
          </p:cNvPicPr>
          <p:nvPr/>
        </p:nvPicPr>
        <p:blipFill>
          <a:blip r:embed="rId4" cstate="print"/>
          <a:srcRect/>
          <a:stretch>
            <a:fillRect/>
          </a:stretch>
        </p:blipFill>
        <p:spPr bwMode="auto">
          <a:xfrm>
            <a:off x="857224" y="500042"/>
            <a:ext cx="3143272" cy="5141806"/>
          </a:xfrm>
          <a:prstGeom prst="rect">
            <a:avLst/>
          </a:prstGeom>
          <a:noFill/>
          <a:ln w="9525">
            <a:noFill/>
            <a:miter lim="800000"/>
            <a:headEnd/>
            <a:tailEnd/>
          </a:ln>
          <a:effectLst/>
        </p:spPr>
      </p:pic>
      <p:sp>
        <p:nvSpPr>
          <p:cNvPr id="5" name="Прямоугольник 4"/>
          <p:cNvSpPr/>
          <p:nvPr/>
        </p:nvSpPr>
        <p:spPr>
          <a:xfrm>
            <a:off x="714348" y="5929330"/>
            <a:ext cx="3071834"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Костюм девичий праздничный. </a:t>
            </a:r>
          </a:p>
          <a:p>
            <a:pPr algn="ctr"/>
            <a:r>
              <a:rPr lang="ru-RU" sz="1600" dirty="0" smtClean="0">
                <a:latin typeface="Times New Roman" pitchFamily="18" charset="0"/>
                <a:cs typeface="Times New Roman" pitchFamily="18" charset="0"/>
              </a:rPr>
              <a:t>Вторая половина 19 века. Тульская </a:t>
            </a:r>
            <a:r>
              <a:rPr lang="ru-RU" sz="1600" dirty="0" smtClean="0">
                <a:latin typeface="Times New Roman" pitchFamily="18" charset="0"/>
                <a:cs typeface="Times New Roman" pitchFamily="18" charset="0"/>
              </a:rPr>
              <a:t>область.</a:t>
            </a:r>
            <a:endParaRPr lang="ru-RU"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14414" y="642918"/>
            <a:ext cx="2714644" cy="51913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143504" y="642918"/>
            <a:ext cx="2688728" cy="5143536"/>
          </a:xfrm>
          <a:prstGeom prst="rect">
            <a:avLst/>
          </a:prstGeom>
          <a:noFill/>
          <a:ln w="9525">
            <a:noFill/>
            <a:miter lim="800000"/>
            <a:headEnd/>
            <a:tailEnd/>
          </a:ln>
          <a:effectLst/>
        </p:spPr>
      </p:pic>
      <p:sp>
        <p:nvSpPr>
          <p:cNvPr id="4" name="Прямоугольник 3"/>
          <p:cNvSpPr/>
          <p:nvPr/>
        </p:nvSpPr>
        <p:spPr>
          <a:xfrm>
            <a:off x="857224" y="6000768"/>
            <a:ext cx="7684540" cy="338554"/>
          </a:xfrm>
          <a:prstGeom prst="rect">
            <a:avLst/>
          </a:prstGeom>
        </p:spPr>
        <p:txBody>
          <a:bodyPr wrap="none">
            <a:spAutoFit/>
          </a:bodyPr>
          <a:lstStyle/>
          <a:p>
            <a:r>
              <a:rPr lang="ru-RU" sz="1600" dirty="0" smtClean="0">
                <a:latin typeface="Times New Roman" pitchFamily="18" charset="0"/>
                <a:cs typeface="Times New Roman" pitchFamily="18" charset="0"/>
              </a:rPr>
              <a:t>Костюм молодой женщины праздничный. Вторая половина 19 века. Тульская область</a:t>
            </a:r>
            <a:endParaRPr lang="ru-RU"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28728" y="500042"/>
            <a:ext cx="6568512" cy="5214950"/>
          </a:xfrm>
          <a:prstGeom prst="rect">
            <a:avLst/>
          </a:prstGeom>
          <a:noFill/>
          <a:ln w="9525">
            <a:noFill/>
            <a:miter lim="800000"/>
            <a:headEnd/>
            <a:tailEnd/>
          </a:ln>
          <a:effectLst/>
        </p:spPr>
      </p:pic>
      <p:sp>
        <p:nvSpPr>
          <p:cNvPr id="3" name="Прямоугольник 2"/>
          <p:cNvSpPr/>
          <p:nvPr/>
        </p:nvSpPr>
        <p:spPr>
          <a:xfrm>
            <a:off x="1857356" y="5857892"/>
            <a:ext cx="5814156" cy="338554"/>
          </a:xfrm>
          <a:prstGeom prst="rect">
            <a:avLst/>
          </a:prstGeom>
        </p:spPr>
        <p:txBody>
          <a:bodyPr wrap="none">
            <a:spAutoFit/>
          </a:bodyPr>
          <a:lstStyle/>
          <a:p>
            <a:r>
              <a:rPr lang="ru-RU" sz="1600" dirty="0" smtClean="0">
                <a:latin typeface="Times New Roman" pitchFamily="18" charset="0"/>
                <a:cs typeface="Times New Roman" pitchFamily="18" charset="0"/>
              </a:rPr>
              <a:t>Девушки в праздничных костюмах. 1902 год. Тульская </a:t>
            </a:r>
            <a:r>
              <a:rPr lang="ru-RU" sz="1600" dirty="0" smtClean="0">
                <a:latin typeface="Times New Roman" pitchFamily="18" charset="0"/>
                <a:cs typeface="Times New Roman" pitchFamily="18" charset="0"/>
              </a:rPr>
              <a:t>губерния.</a:t>
            </a:r>
            <a:endParaRPr lang="ru-RU"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6182" y="214290"/>
            <a:ext cx="5143536" cy="6186309"/>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Застой общественной жизни и суровые климатические условия определили формы костюма, характеризующийся неподвижностью и солидностью . Слагается представление о красоте костюма. Красота форм русского костюма – это красота статики, покоя, а не движения. Тяжелые, долгополые шубы, длинные кафтаны, длинные висячие рукава определились ко времени Ивана </a:t>
            </a:r>
            <a:r>
              <a:rPr lang="en-US" dirty="0" smtClean="0">
                <a:latin typeface="Times New Roman" pitchFamily="18" charset="0"/>
                <a:cs typeface="Times New Roman" pitchFamily="18" charset="0"/>
              </a:rPr>
              <a:t>III</a:t>
            </a:r>
            <a:r>
              <a:rPr lang="ru-RU" dirty="0" smtClean="0">
                <a:latin typeface="Times New Roman" pitchFamily="18" charset="0"/>
                <a:cs typeface="Times New Roman" pitchFamily="18" charset="0"/>
              </a:rPr>
              <a:t> ( 15 век) и просуществовали до Петра </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(2).</a:t>
            </a:r>
          </a:p>
          <a:p>
            <a:pPr algn="just"/>
            <a:r>
              <a:rPr lang="ru-RU" dirty="0" smtClean="0">
                <a:latin typeface="Times New Roman" pitchFamily="18" charset="0"/>
                <a:cs typeface="Times New Roman" pitchFamily="18" charset="0"/>
              </a:rPr>
              <a:t>	Крестьянский костюм являлся отражением положения человека в семье и  одновременно являлся свидетельством его достатка. Исследователями - этнографами отмечалось, что каждая возрастная группа занимала особое место в создании материальных благ, что отражалось в ношении определенного вида одежды. Переход из одной группы в другую сопровождался определенными обрядами, в которых также принимал участие определенный вид костюма. Деление общества социально- возрастные группы прослеживается с глубокой древности. (1)</a:t>
            </a:r>
            <a:endParaRPr lang="ru-RU" dirty="0">
              <a:latin typeface="Times New Roman" pitchFamily="18" charset="0"/>
              <a:cs typeface="Times New Roman" pitchFamily="18" charset="0"/>
            </a:endParaRPr>
          </a:p>
        </p:txBody>
      </p:sp>
      <p:pic>
        <p:nvPicPr>
          <p:cNvPr id="51201" name="Picture 1"/>
          <p:cNvPicPr>
            <a:picLocks noChangeAspect="1" noChangeArrowheads="1"/>
          </p:cNvPicPr>
          <p:nvPr/>
        </p:nvPicPr>
        <p:blipFill>
          <a:blip r:embed="rId2" cstate="print"/>
          <a:srcRect/>
          <a:stretch>
            <a:fillRect/>
          </a:stretch>
        </p:blipFill>
        <p:spPr bwMode="auto">
          <a:xfrm>
            <a:off x="1142976" y="642918"/>
            <a:ext cx="1939916" cy="4255977"/>
          </a:xfrm>
          <a:prstGeom prst="rect">
            <a:avLst/>
          </a:prstGeom>
          <a:noFill/>
          <a:ln w="9525">
            <a:noFill/>
            <a:miter lim="800000"/>
            <a:headEnd/>
            <a:tailEnd/>
          </a:ln>
          <a:effectLst/>
        </p:spPr>
      </p:pic>
      <p:sp>
        <p:nvSpPr>
          <p:cNvPr id="4" name="Прямоугольник 3"/>
          <p:cNvSpPr/>
          <p:nvPr/>
        </p:nvSpPr>
        <p:spPr>
          <a:xfrm>
            <a:off x="285720" y="5000636"/>
            <a:ext cx="3429024" cy="1600438"/>
          </a:xfrm>
          <a:prstGeom prst="rect">
            <a:avLst/>
          </a:prstGeom>
        </p:spPr>
        <p:txBody>
          <a:bodyPr wrap="square">
            <a:spAutoFit/>
          </a:bodyPr>
          <a:lstStyle/>
          <a:p>
            <a:r>
              <a:rPr lang="ru-RU" sz="1400" dirty="0" smtClean="0">
                <a:latin typeface="Times New Roman" pitchFamily="18" charset="0"/>
                <a:cs typeface="Times New Roman" pitchFamily="18" charset="0"/>
              </a:rPr>
              <a:t>Костюм пожилой женщины</a:t>
            </a:r>
          </a:p>
          <a:p>
            <a:r>
              <a:rPr lang="ru-RU" sz="1400" dirty="0" err="1" smtClean="0">
                <a:latin typeface="Times New Roman" pitchFamily="18" charset="0"/>
                <a:cs typeface="Times New Roman" pitchFamily="18" charset="0"/>
              </a:rPr>
              <a:t>Сарафан-вширокоплечник</a:t>
            </a:r>
            <a:r>
              <a:rPr lang="ru-RU" sz="1400" dirty="0" smtClean="0">
                <a:latin typeface="Times New Roman" pitchFamily="18" charset="0"/>
                <a:cs typeface="Times New Roman" pitchFamily="18" charset="0"/>
              </a:rPr>
              <a:t>» (старообрядческий)</a:t>
            </a:r>
          </a:p>
          <a:p>
            <a:r>
              <a:rPr lang="ru-RU" sz="1400" dirty="0" smtClean="0">
                <a:latin typeface="Times New Roman" pitchFamily="18" charset="0"/>
                <a:cs typeface="Times New Roman" pitchFamily="18" charset="0"/>
              </a:rPr>
              <a:t>Анна Ивановна Елисеева (1878-1965)</a:t>
            </a:r>
          </a:p>
          <a:p>
            <a:r>
              <a:rPr lang="ru-RU" sz="1400" dirty="0" smtClean="0">
                <a:latin typeface="Times New Roman" pitchFamily="18" charset="0"/>
                <a:cs typeface="Times New Roman" pitchFamily="18" charset="0"/>
              </a:rPr>
              <a:t>Начало </a:t>
            </a:r>
            <a:r>
              <a:rPr lang="en-US" sz="1400" dirty="0" smtClean="0">
                <a:latin typeface="Times New Roman" pitchFamily="18" charset="0"/>
                <a:cs typeface="Times New Roman" pitchFamily="18" charset="0"/>
              </a:rPr>
              <a:t>XX </a:t>
            </a:r>
            <a:r>
              <a:rPr lang="ru-RU" sz="1400" dirty="0" smtClean="0">
                <a:latin typeface="Times New Roman" pitchFamily="18" charset="0"/>
                <a:cs typeface="Times New Roman" pitchFamily="18" charset="0"/>
              </a:rPr>
              <a:t>века</a:t>
            </a:r>
          </a:p>
          <a:p>
            <a:r>
              <a:rPr lang="ru-RU" sz="1400" dirty="0" err="1" smtClean="0">
                <a:latin typeface="Times New Roman" pitchFamily="18" charset="0"/>
                <a:cs typeface="Times New Roman" pitchFamily="18" charset="0"/>
              </a:rPr>
              <a:t>Олонецкая</a:t>
            </a:r>
            <a:r>
              <a:rPr lang="ru-RU" sz="1400" dirty="0" smtClean="0">
                <a:latin typeface="Times New Roman" pitchFamily="18" charset="0"/>
                <a:cs typeface="Times New Roman" pitchFamily="18" charset="0"/>
              </a:rPr>
              <a:t> губерния, </a:t>
            </a:r>
            <a:r>
              <a:rPr lang="ru-RU" sz="1400" dirty="0" err="1" smtClean="0">
                <a:latin typeface="Times New Roman" pitchFamily="18" charset="0"/>
                <a:cs typeface="Times New Roman" pitchFamily="18" charset="0"/>
              </a:rPr>
              <a:t>Каргопольский</a:t>
            </a:r>
            <a:r>
              <a:rPr lang="ru-RU" sz="1400" dirty="0" smtClean="0">
                <a:latin typeface="Times New Roman" pitchFamily="18" charset="0"/>
                <a:cs typeface="Times New Roman" pitchFamily="18" charset="0"/>
              </a:rPr>
              <a:t> уезд, </a:t>
            </a:r>
            <a:r>
              <a:rPr lang="ru-RU" sz="1400" dirty="0" err="1" smtClean="0">
                <a:latin typeface="Times New Roman" pitchFamily="18" charset="0"/>
                <a:cs typeface="Times New Roman" pitchFamily="18" charset="0"/>
              </a:rPr>
              <a:t>Мишковская</a:t>
            </a:r>
            <a:r>
              <a:rPr lang="ru-RU" sz="1400" dirty="0" smtClean="0">
                <a:latin typeface="Times New Roman" pitchFamily="18" charset="0"/>
                <a:cs typeface="Times New Roman" pitchFamily="18" charset="0"/>
              </a:rPr>
              <a:t> волость, деревня </a:t>
            </a:r>
            <a:r>
              <a:rPr lang="ru-RU" sz="1400" dirty="0" err="1" smtClean="0">
                <a:latin typeface="Times New Roman" pitchFamily="18" charset="0"/>
                <a:cs typeface="Times New Roman" pitchFamily="18" charset="0"/>
              </a:rPr>
              <a:t>Ручьевская</a:t>
            </a:r>
            <a:endParaRPr lang="ru-RU" sz="14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285728"/>
            <a:ext cx="7000506" cy="584775"/>
          </a:xfrm>
          <a:prstGeom prst="rect">
            <a:avLst/>
          </a:prstGeom>
        </p:spPr>
        <p:txBody>
          <a:bodyPr wrap="none">
            <a:spAutoFit/>
          </a:bodyPr>
          <a:lstStyle/>
          <a:p>
            <a:r>
              <a:rPr lang="ru-RU" sz="3200" dirty="0" smtClean="0">
                <a:solidFill>
                  <a:srgbClr val="C00000"/>
                </a:solidFill>
                <a:latin typeface="Times New Roman" pitchFamily="18" charset="0"/>
                <a:cs typeface="Times New Roman" pitchFamily="18" charset="0"/>
              </a:rPr>
              <a:t>Женские головные уборы и украшения</a:t>
            </a:r>
            <a:endParaRPr lang="ru-RU" sz="3200" dirty="0">
              <a:solidFill>
                <a:srgbClr val="C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928662" y="2143116"/>
            <a:ext cx="2955045" cy="264320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5143504" y="1829608"/>
            <a:ext cx="3122353" cy="3599656"/>
          </a:xfrm>
          <a:prstGeom prst="rect">
            <a:avLst/>
          </a:prstGeom>
          <a:noFill/>
          <a:ln w="9525">
            <a:noFill/>
            <a:miter lim="800000"/>
            <a:headEnd/>
            <a:tailEnd/>
          </a:ln>
          <a:effectLst/>
        </p:spPr>
      </p:pic>
      <p:sp>
        <p:nvSpPr>
          <p:cNvPr id="6" name="Прямоугольник 5"/>
          <p:cNvSpPr/>
          <p:nvPr/>
        </p:nvSpPr>
        <p:spPr>
          <a:xfrm>
            <a:off x="357158" y="5715016"/>
            <a:ext cx="3786214" cy="646331"/>
          </a:xfrm>
          <a:prstGeom prst="rect">
            <a:avLst/>
          </a:prstGeom>
        </p:spPr>
        <p:txBody>
          <a:bodyPr wrap="square">
            <a:spAutoFit/>
          </a:bodyPr>
          <a:lstStyle/>
          <a:p>
            <a:pPr algn="ctr"/>
            <a:r>
              <a:rPr lang="ru-RU" dirty="0" smtClean="0">
                <a:latin typeface="Times New Roman" pitchFamily="18" charset="0"/>
                <a:cs typeface="Times New Roman" pitchFamily="18" charset="0"/>
              </a:rPr>
              <a:t>Кокошник. Вторая половина 19 века. </a:t>
            </a:r>
            <a:r>
              <a:rPr lang="ru-RU" dirty="0" err="1" smtClean="0">
                <a:latin typeface="Times New Roman" pitchFamily="18" charset="0"/>
                <a:cs typeface="Times New Roman" pitchFamily="18" charset="0"/>
              </a:rPr>
              <a:t>Олонецкая</a:t>
            </a:r>
            <a:r>
              <a:rPr lang="ru-RU" dirty="0" smtClean="0">
                <a:latin typeface="Times New Roman" pitchFamily="18" charset="0"/>
                <a:cs typeface="Times New Roman" pitchFamily="18" charset="0"/>
              </a:rPr>
              <a:t> губерния.</a:t>
            </a:r>
            <a:endParaRPr lang="ru-RU" dirty="0"/>
          </a:p>
        </p:txBody>
      </p:sp>
      <p:sp>
        <p:nvSpPr>
          <p:cNvPr id="8" name="Прямоугольник 7"/>
          <p:cNvSpPr/>
          <p:nvPr/>
        </p:nvSpPr>
        <p:spPr>
          <a:xfrm>
            <a:off x="4286248" y="5715016"/>
            <a:ext cx="4572000" cy="646331"/>
          </a:xfrm>
          <a:prstGeom prst="rect">
            <a:avLst/>
          </a:prstGeom>
        </p:spPr>
        <p:txBody>
          <a:bodyPr>
            <a:spAutoFit/>
          </a:bodyPr>
          <a:lstStyle/>
          <a:p>
            <a:pPr algn="ctr"/>
            <a:r>
              <a:rPr lang="ru-RU" dirty="0" smtClean="0">
                <a:latin typeface="Times New Roman" pitchFamily="18" charset="0"/>
                <a:cs typeface="Times New Roman" pitchFamily="18" charset="0"/>
              </a:rPr>
              <a:t>Кика. Вторая половина 19 века. Псковская губерния.</a:t>
            </a:r>
            <a:endParaRPr lang="ru-RU" dirty="0"/>
          </a:p>
        </p:txBody>
      </p:sp>
      <p:sp>
        <p:nvSpPr>
          <p:cNvPr id="7" name="Прямоугольник 6"/>
          <p:cNvSpPr/>
          <p:nvPr/>
        </p:nvSpPr>
        <p:spPr>
          <a:xfrm>
            <a:off x="1857356" y="928670"/>
            <a:ext cx="5516190" cy="369332"/>
          </a:xfrm>
          <a:prstGeom prst="rect">
            <a:avLst/>
          </a:prstGeom>
        </p:spPr>
        <p:txBody>
          <a:bodyPr wrap="none">
            <a:spAutoFit/>
          </a:bodyPr>
          <a:lstStyle/>
          <a:p>
            <a:r>
              <a:rPr lang="ru-RU" dirty="0" smtClean="0">
                <a:latin typeface="Times New Roman" pitchFamily="18" charset="0"/>
                <a:cs typeface="Times New Roman" pitchFamily="18" charset="0"/>
              </a:rPr>
              <a:t>Головной убор замужней женщины закрывал волосы.</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85728"/>
            <a:ext cx="5000660" cy="5355312"/>
          </a:xfrm>
          <a:prstGeom prst="rect">
            <a:avLst/>
          </a:prstGeom>
        </p:spPr>
        <p:txBody>
          <a:bodyPr wrap="square">
            <a:spAutoFit/>
          </a:bodyPr>
          <a:lstStyle/>
          <a:p>
            <a:pPr algn="just"/>
            <a:r>
              <a:rPr lang="ru-RU" dirty="0" smtClean="0"/>
              <a:t>	</a:t>
            </a:r>
            <a:r>
              <a:rPr lang="ru-RU" b="1" dirty="0" smtClean="0">
                <a:solidFill>
                  <a:srgbClr val="C00000"/>
                </a:solidFill>
                <a:latin typeface="Times New Roman" pitchFamily="18" charset="0"/>
                <a:cs typeface="Times New Roman" pitchFamily="18" charset="0"/>
              </a:rPr>
              <a:t>Золотым шитьем </a:t>
            </a:r>
            <a:r>
              <a:rPr lang="ru-RU" dirty="0" smtClean="0">
                <a:latin typeface="Times New Roman" pitchFamily="18" charset="0"/>
                <a:cs typeface="Times New Roman" pitchFamily="18" charset="0"/>
              </a:rPr>
              <a:t>принято называть вышивку металлической нитью - </a:t>
            </a:r>
            <a:r>
              <a:rPr lang="ru-RU" dirty="0" err="1" smtClean="0">
                <a:latin typeface="Times New Roman" pitchFamily="18" charset="0"/>
                <a:cs typeface="Times New Roman" pitchFamily="18" charset="0"/>
              </a:rPr>
              <a:t>золотной</a:t>
            </a:r>
            <a:r>
              <a:rPr lang="ru-RU" dirty="0" smtClean="0">
                <a:latin typeface="Times New Roman" pitchFamily="18" charset="0"/>
                <a:cs typeface="Times New Roman" pitchFamily="18" charset="0"/>
              </a:rPr>
              <a:t>, серебряной. До XI века в этом виде шитья употребляли </a:t>
            </a:r>
            <a:r>
              <a:rPr lang="ru-RU" dirty="0" err="1" smtClean="0">
                <a:latin typeface="Times New Roman" pitchFamily="18" charset="0"/>
                <a:cs typeface="Times New Roman" pitchFamily="18" charset="0"/>
              </a:rPr>
              <a:t>волоченое</a:t>
            </a:r>
            <a:r>
              <a:rPr lang="ru-RU" dirty="0" smtClean="0">
                <a:latin typeface="Times New Roman" pitchFamily="18" charset="0"/>
                <a:cs typeface="Times New Roman" pitchFamily="18" charset="0"/>
              </a:rPr>
              <a:t> золото и серебро - нити в виде тянутых проволочек. Позднее вместо </a:t>
            </a:r>
            <a:r>
              <a:rPr lang="ru-RU" dirty="0" err="1" smtClean="0">
                <a:latin typeface="Times New Roman" pitchFamily="18" charset="0"/>
                <a:cs typeface="Times New Roman" pitchFamily="18" charset="0"/>
              </a:rPr>
              <a:t>волоченых</a:t>
            </a:r>
            <a:r>
              <a:rPr lang="ru-RU" dirty="0" smtClean="0">
                <a:latin typeface="Times New Roman" pitchFamily="18" charset="0"/>
                <a:cs typeface="Times New Roman" pitchFamily="18" charset="0"/>
              </a:rPr>
              <a:t> нитей начинают использовать металлическую нить, скрученную на льняную или шелковую основу. К XVI веку золотая нить почти полностью исчезает, ее заменяет золоченое серебро.</a:t>
            </a:r>
            <a:r>
              <a:rPr lang="ru-RU" dirty="0" smtClean="0"/>
              <a:t> </a:t>
            </a:r>
            <a:r>
              <a:rPr lang="ru-RU" dirty="0" smtClean="0">
                <a:latin typeface="Times New Roman" pitchFamily="18" charset="0"/>
                <a:cs typeface="Times New Roman" pitchFamily="18" charset="0"/>
              </a:rPr>
              <a:t>Основной эффект золотого шитья заключался в светотеневой игре металлических нитей, поэтому особую роль играла рельефность поверхности. Плоский рельеф шили простым наложением нити на ткань, то есть гладким швом. При желании создать более выпуклый орнамент подкладывали под узор бумагу, вату, бересту или делали настил из нитей. Этот прием, имеющий название "шитье по карте", был известен уже в XVII веке.</a:t>
            </a:r>
            <a:endParaRPr lang="ru-RU" dirty="0">
              <a:latin typeface="Times New Roman" pitchFamily="18" charset="0"/>
              <a:cs typeface="Times New Roman" pitchFamily="18" charset="0"/>
            </a:endParaRPr>
          </a:p>
        </p:txBody>
      </p:sp>
      <p:pic>
        <p:nvPicPr>
          <p:cNvPr id="1026" name="Picture 2" descr="Кокошник, затылочная часть. XIX в. Владимирская губерния. Шитье золотными прядеными нитями, битью и шнуром. Золотое шитье в прикреп по красному бархату. 42,5х39,5. PT-10137. Поступил в 1933 г. из собрания И. А. Гальнбека"/>
          <p:cNvPicPr>
            <a:picLocks noChangeAspect="1" noChangeArrowheads="1"/>
          </p:cNvPicPr>
          <p:nvPr/>
        </p:nvPicPr>
        <p:blipFill>
          <a:blip r:embed="rId2" cstate="print"/>
          <a:srcRect/>
          <a:stretch>
            <a:fillRect/>
          </a:stretch>
        </p:blipFill>
        <p:spPr bwMode="auto">
          <a:xfrm>
            <a:off x="5643570" y="571480"/>
            <a:ext cx="3071834" cy="3531147"/>
          </a:xfrm>
          <a:prstGeom prst="rect">
            <a:avLst/>
          </a:prstGeom>
          <a:noFill/>
        </p:spPr>
      </p:pic>
      <p:sp>
        <p:nvSpPr>
          <p:cNvPr id="4" name="Прямоугольник 3"/>
          <p:cNvSpPr/>
          <p:nvPr/>
        </p:nvSpPr>
        <p:spPr>
          <a:xfrm>
            <a:off x="5643570" y="4286256"/>
            <a:ext cx="3500430" cy="2308324"/>
          </a:xfrm>
          <a:prstGeom prst="rect">
            <a:avLst/>
          </a:prstGeom>
        </p:spPr>
        <p:txBody>
          <a:bodyPr wrap="square">
            <a:spAutoFit/>
          </a:bodyPr>
          <a:lstStyle/>
          <a:p>
            <a:r>
              <a:rPr lang="ru-RU" i="1" dirty="0" smtClean="0"/>
              <a:t>Кокошник, затылочная часть. XIX в. Владимирская губерния. Шитье </a:t>
            </a:r>
            <a:r>
              <a:rPr lang="ru-RU" i="1" dirty="0" err="1" smtClean="0"/>
              <a:t>золотными</a:t>
            </a:r>
            <a:r>
              <a:rPr lang="ru-RU" i="1" dirty="0" smtClean="0"/>
              <a:t> прядеными нитями, битью и шнуром. Золотое шитье в </a:t>
            </a:r>
            <a:r>
              <a:rPr lang="ru-RU" i="1" dirty="0" err="1" smtClean="0"/>
              <a:t>прикреп</a:t>
            </a:r>
            <a:r>
              <a:rPr lang="ru-RU" i="1" dirty="0" smtClean="0"/>
              <a:t> по красному бархату. 42,5х39,5. PT-10137. Поступил в 1933 г. из собрания И. А. </a:t>
            </a:r>
            <a:r>
              <a:rPr lang="ru-RU" i="1" dirty="0" err="1" smtClean="0"/>
              <a:t>Гальнбека</a:t>
            </a: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285728"/>
            <a:ext cx="8286809" cy="2862322"/>
          </a:xfrm>
          <a:prstGeom prst="rect">
            <a:avLst/>
          </a:prstGeom>
        </p:spPr>
        <p:txBody>
          <a:bodyPr wrap="square">
            <a:spAutoFit/>
          </a:bodyPr>
          <a:lstStyle/>
          <a:p>
            <a:pPr algn="just"/>
            <a:r>
              <a:rPr lang="ru-RU" dirty="0" smtClean="0">
                <a:latin typeface="Times New Roman" pitchFamily="18" charset="0"/>
                <a:cs typeface="Times New Roman" pitchFamily="18" charset="0"/>
              </a:rPr>
              <a:t>	Искусство шить жемчугом и низать поднизи – жемчужные сетки,  опускающиеся с кокошника на лоб и виски , - передавалось в семье из поколения в поколение, от матери к дочери.</a:t>
            </a:r>
          </a:p>
          <a:p>
            <a:pPr algn="just"/>
            <a:r>
              <a:rPr lang="ru-RU" dirty="0" smtClean="0">
                <a:latin typeface="Times New Roman" pitchFamily="18" charset="0"/>
                <a:cs typeface="Times New Roman" pitchFamily="18" charset="0"/>
              </a:rPr>
              <a:t> 	Старинные вышивки – </a:t>
            </a:r>
            <a:r>
              <a:rPr lang="ru-RU" dirty="0" err="1" smtClean="0">
                <a:latin typeface="Times New Roman" pitchFamily="18" charset="0"/>
                <a:cs typeface="Times New Roman" pitchFamily="18" charset="0"/>
              </a:rPr>
              <a:t>украсы</a:t>
            </a:r>
            <a:r>
              <a:rPr lang="ru-RU" dirty="0" smtClean="0">
                <a:latin typeface="Times New Roman" pitchFamily="18" charset="0"/>
                <a:cs typeface="Times New Roman" pitchFamily="18" charset="0"/>
              </a:rPr>
              <a:t> , краски, вычуры, </a:t>
            </a:r>
            <a:r>
              <a:rPr lang="ru-RU" dirty="0" err="1" smtClean="0">
                <a:latin typeface="Times New Roman" pitchFamily="18" charset="0"/>
                <a:cs typeface="Times New Roman" pitchFamily="18" charset="0"/>
              </a:rPr>
              <a:t>красивья</a:t>
            </a:r>
            <a:r>
              <a:rPr lang="ru-RU" dirty="0" smtClean="0">
                <a:latin typeface="Times New Roman" pitchFamily="18" charset="0"/>
                <a:cs typeface="Times New Roman" pitchFamily="18" charset="0"/>
              </a:rPr>
              <a:t> – имеют глубокий символический смысл. В них зашифрованы древние славянские мифы о происхождении мира, самого человека, тайны рождения и смерти. Например, старшая Лада, - богиня плодородия, покровительница браков и семейной жизни, младшая – Лель или Леля, - покровительница всходов. Птица – любимый мотив народных вышивок. Изображение петуха и курицы, павлина, уточки, символизируют небо, тепло и хороший урожай.</a:t>
            </a:r>
            <a:endParaRPr lang="ru-RU" dirty="0"/>
          </a:p>
        </p:txBody>
      </p:sp>
      <p:pic>
        <p:nvPicPr>
          <p:cNvPr id="68610" name="Picture 2"/>
          <p:cNvPicPr>
            <a:picLocks noChangeAspect="1" noChangeArrowheads="1"/>
          </p:cNvPicPr>
          <p:nvPr/>
        </p:nvPicPr>
        <p:blipFill>
          <a:blip r:embed="rId2" cstate="print"/>
          <a:srcRect/>
          <a:stretch>
            <a:fillRect/>
          </a:stretch>
        </p:blipFill>
        <p:spPr bwMode="auto">
          <a:xfrm>
            <a:off x="857224" y="3143248"/>
            <a:ext cx="2859334" cy="2603499"/>
          </a:xfrm>
          <a:prstGeom prst="rect">
            <a:avLst/>
          </a:prstGeom>
          <a:noFill/>
          <a:ln w="9525">
            <a:noFill/>
            <a:miter lim="800000"/>
            <a:headEnd/>
            <a:tailEnd/>
          </a:ln>
          <a:effectLst/>
        </p:spPr>
      </p:pic>
      <p:sp>
        <p:nvSpPr>
          <p:cNvPr id="4" name="Прямоугольник 3"/>
          <p:cNvSpPr/>
          <p:nvPr/>
        </p:nvSpPr>
        <p:spPr>
          <a:xfrm>
            <a:off x="285720" y="5786454"/>
            <a:ext cx="4572000" cy="954107"/>
          </a:xfrm>
          <a:prstGeom prst="rect">
            <a:avLst/>
          </a:prstGeom>
        </p:spPr>
        <p:txBody>
          <a:bodyPr>
            <a:spAutoFit/>
          </a:bodyPr>
          <a:lstStyle/>
          <a:p>
            <a:r>
              <a:rPr lang="ru-RU" sz="1400" dirty="0" smtClean="0">
                <a:latin typeface="Times New Roman" pitchFamily="18" charset="0"/>
                <a:cs typeface="Times New Roman" pitchFamily="18" charset="0"/>
              </a:rPr>
              <a:t>Кокошник «однорогий»</a:t>
            </a:r>
          </a:p>
          <a:p>
            <a:r>
              <a:rPr lang="ru-RU" sz="1400" dirty="0" smtClean="0">
                <a:latin typeface="Times New Roman" pitchFamily="18" charset="0"/>
                <a:cs typeface="Times New Roman" pitchFamily="18" charset="0"/>
              </a:rPr>
              <a:t>Конец </a:t>
            </a:r>
            <a:r>
              <a:rPr lang="en-US" sz="1400" dirty="0" smtClean="0">
                <a:latin typeface="Times New Roman" pitchFamily="18" charset="0"/>
                <a:cs typeface="Times New Roman" pitchFamily="18" charset="0"/>
              </a:rPr>
              <a:t>XIX </a:t>
            </a:r>
            <a:r>
              <a:rPr lang="ru-RU" sz="1400" dirty="0" smtClean="0">
                <a:latin typeface="Times New Roman" pitchFamily="18" charset="0"/>
                <a:cs typeface="Times New Roman" pitchFamily="18" charset="0"/>
              </a:rPr>
              <a:t>века.</a:t>
            </a:r>
            <a:endParaRPr lang="ru-RU" sz="1400" dirty="0" smtClean="0">
              <a:latin typeface="Times New Roman" pitchFamily="18" charset="0"/>
              <a:cs typeface="Times New Roman" pitchFamily="18" charset="0"/>
            </a:endParaRPr>
          </a:p>
          <a:p>
            <a:r>
              <a:rPr lang="ru-RU" sz="1400" dirty="0" err="1" smtClean="0">
                <a:latin typeface="Times New Roman" pitchFamily="18" charset="0"/>
                <a:cs typeface="Times New Roman" pitchFamily="18" charset="0"/>
              </a:rPr>
              <a:t>Олонецкая</a:t>
            </a:r>
            <a:r>
              <a:rPr lang="ru-RU" sz="1400" dirty="0" smtClean="0">
                <a:latin typeface="Times New Roman" pitchFamily="18" charset="0"/>
                <a:cs typeface="Times New Roman" pitchFamily="18" charset="0"/>
              </a:rPr>
              <a:t> губерния, </a:t>
            </a:r>
            <a:r>
              <a:rPr lang="ru-RU" sz="1400" dirty="0" err="1" smtClean="0">
                <a:latin typeface="Times New Roman" pitchFamily="18" charset="0"/>
                <a:cs typeface="Times New Roman" pitchFamily="18" charset="0"/>
              </a:rPr>
              <a:t>Каргопольский</a:t>
            </a:r>
            <a:r>
              <a:rPr lang="ru-RU" sz="1400" dirty="0" smtClean="0">
                <a:latin typeface="Times New Roman" pitchFamily="18" charset="0"/>
                <a:cs typeface="Times New Roman" pitchFamily="18" charset="0"/>
              </a:rPr>
              <a:t> уезд, </a:t>
            </a:r>
          </a:p>
          <a:p>
            <a:r>
              <a:rPr lang="ru-RU" sz="1400" dirty="0" err="1" smtClean="0">
                <a:latin typeface="Times New Roman" pitchFamily="18" charset="0"/>
                <a:cs typeface="Times New Roman" pitchFamily="18" charset="0"/>
              </a:rPr>
              <a:t>Калитинская</a:t>
            </a:r>
            <a:r>
              <a:rPr lang="ru-RU" sz="1400" dirty="0" smtClean="0">
                <a:latin typeface="Times New Roman" pitchFamily="18" charset="0"/>
                <a:cs typeface="Times New Roman" pitchFamily="18" charset="0"/>
              </a:rPr>
              <a:t> волость, деревня </a:t>
            </a:r>
            <a:r>
              <a:rPr lang="ru-RU" sz="1400" dirty="0" err="1" smtClean="0">
                <a:latin typeface="Times New Roman" pitchFamily="18" charset="0"/>
                <a:cs typeface="Times New Roman" pitchFamily="18" charset="0"/>
              </a:rPr>
              <a:t>Еремеевская</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68611" name="Picture 3"/>
          <p:cNvPicPr>
            <a:picLocks noChangeAspect="1" noChangeArrowheads="1"/>
          </p:cNvPicPr>
          <p:nvPr/>
        </p:nvPicPr>
        <p:blipFill>
          <a:blip r:embed="rId3" cstate="print"/>
          <a:srcRect/>
          <a:stretch>
            <a:fillRect/>
          </a:stretch>
        </p:blipFill>
        <p:spPr bwMode="auto">
          <a:xfrm>
            <a:off x="5143504" y="3214686"/>
            <a:ext cx="3338117" cy="2381248"/>
          </a:xfrm>
          <a:prstGeom prst="rect">
            <a:avLst/>
          </a:prstGeom>
          <a:noFill/>
          <a:ln w="9525">
            <a:noFill/>
            <a:miter lim="800000"/>
            <a:headEnd/>
            <a:tailEnd/>
          </a:ln>
          <a:effectLst/>
        </p:spPr>
      </p:pic>
      <p:sp>
        <p:nvSpPr>
          <p:cNvPr id="6" name="Прямоугольник 5"/>
          <p:cNvSpPr/>
          <p:nvPr/>
        </p:nvSpPr>
        <p:spPr>
          <a:xfrm>
            <a:off x="4143372" y="5857892"/>
            <a:ext cx="4572000" cy="738664"/>
          </a:xfrm>
          <a:prstGeom prst="rect">
            <a:avLst/>
          </a:prstGeom>
        </p:spPr>
        <p:txBody>
          <a:bodyPr>
            <a:spAutoFit/>
          </a:bodyPr>
          <a:lstStyle/>
          <a:p>
            <a:pPr algn="r"/>
            <a:r>
              <a:rPr lang="ru-RU" sz="1400" dirty="0" smtClean="0">
                <a:latin typeface="Times New Roman" pitchFamily="18" charset="0"/>
                <a:cs typeface="Times New Roman" pitchFamily="18" charset="0"/>
              </a:rPr>
              <a:t>Перевязка.</a:t>
            </a:r>
            <a:endParaRPr lang="ru-RU" sz="1400" dirty="0" smtClean="0">
              <a:latin typeface="Times New Roman" pitchFamily="18" charset="0"/>
              <a:cs typeface="Times New Roman" pitchFamily="18" charset="0"/>
            </a:endParaRPr>
          </a:p>
          <a:p>
            <a:pPr algn="r"/>
            <a:r>
              <a:rPr lang="ru-RU" sz="1400" dirty="0" smtClean="0">
                <a:latin typeface="Times New Roman" pitchFamily="18" charset="0"/>
                <a:cs typeface="Times New Roman" pitchFamily="18" charset="0"/>
              </a:rPr>
              <a:t>Конец </a:t>
            </a:r>
            <a:r>
              <a:rPr lang="en-US" sz="1400" dirty="0" smtClean="0">
                <a:latin typeface="Times New Roman" pitchFamily="18" charset="0"/>
                <a:cs typeface="Times New Roman" pitchFamily="18" charset="0"/>
              </a:rPr>
              <a:t>XIX </a:t>
            </a:r>
            <a:r>
              <a:rPr lang="ru-RU" sz="1400" dirty="0" smtClean="0">
                <a:latin typeface="Times New Roman" pitchFamily="18" charset="0"/>
                <a:cs typeface="Times New Roman" pitchFamily="18" charset="0"/>
              </a:rPr>
              <a:t>века.</a:t>
            </a:r>
            <a:endParaRPr lang="ru-RU" sz="1400" dirty="0" smtClean="0">
              <a:latin typeface="Times New Roman" pitchFamily="18" charset="0"/>
              <a:cs typeface="Times New Roman" pitchFamily="18" charset="0"/>
            </a:endParaRPr>
          </a:p>
          <a:p>
            <a:pPr algn="r"/>
            <a:r>
              <a:rPr lang="ru-RU" sz="1400" dirty="0" err="1" smtClean="0">
                <a:latin typeface="Times New Roman" pitchFamily="18" charset="0"/>
                <a:cs typeface="Times New Roman" pitchFamily="18" charset="0"/>
              </a:rPr>
              <a:t>Олонецкая</a:t>
            </a:r>
            <a:r>
              <a:rPr lang="ru-RU" sz="1400" dirty="0" smtClean="0">
                <a:latin typeface="Times New Roman" pitchFamily="18" charset="0"/>
                <a:cs typeface="Times New Roman" pitchFamily="18" charset="0"/>
              </a:rPr>
              <a:t> губерния, </a:t>
            </a:r>
            <a:r>
              <a:rPr lang="ru-RU" sz="1400" dirty="0" err="1" smtClean="0">
                <a:latin typeface="Times New Roman" pitchFamily="18" charset="0"/>
                <a:cs typeface="Times New Roman" pitchFamily="18" charset="0"/>
              </a:rPr>
              <a:t>Пудожский</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уезд.</a:t>
            </a:r>
            <a:endParaRPr lang="ru-RU"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коко6.jpg"/>
          <p:cNvPicPr>
            <a:picLocks noChangeAspect="1"/>
          </p:cNvPicPr>
          <p:nvPr/>
        </p:nvPicPr>
        <p:blipFill>
          <a:blip r:embed="rId2" cstate="print">
            <a:biLevel thresh="50000"/>
          </a:blip>
          <a:stretch>
            <a:fillRect/>
          </a:stretch>
        </p:blipFill>
        <p:spPr>
          <a:xfrm>
            <a:off x="2632316" y="3800978"/>
            <a:ext cx="2357454" cy="1999772"/>
          </a:xfrm>
          <a:prstGeom prst="rect">
            <a:avLst/>
          </a:prstGeom>
        </p:spPr>
      </p:pic>
      <p:pic>
        <p:nvPicPr>
          <p:cNvPr id="21" name="Рисунок 20" descr="коко5.jpg"/>
          <p:cNvPicPr>
            <a:picLocks noChangeAspect="1"/>
          </p:cNvPicPr>
          <p:nvPr/>
        </p:nvPicPr>
        <p:blipFill>
          <a:blip r:embed="rId3" cstate="print">
            <a:biLevel thresh="50000"/>
          </a:blip>
          <a:stretch>
            <a:fillRect/>
          </a:stretch>
        </p:blipFill>
        <p:spPr>
          <a:xfrm>
            <a:off x="632052" y="3893347"/>
            <a:ext cx="2357454" cy="1964545"/>
          </a:xfrm>
          <a:prstGeom prst="rect">
            <a:avLst/>
          </a:prstGeom>
        </p:spPr>
      </p:pic>
      <p:pic>
        <p:nvPicPr>
          <p:cNvPr id="12" name="Рисунок 11" descr="коко3.jpg"/>
          <p:cNvPicPr>
            <a:picLocks noChangeAspect="1"/>
          </p:cNvPicPr>
          <p:nvPr/>
        </p:nvPicPr>
        <p:blipFill>
          <a:blip r:embed="rId4" cstate="print">
            <a:biLevel thresh="50000"/>
          </a:blip>
          <a:stretch>
            <a:fillRect/>
          </a:stretch>
        </p:blipFill>
        <p:spPr>
          <a:xfrm>
            <a:off x="4418266" y="928670"/>
            <a:ext cx="2382131" cy="1928826"/>
          </a:xfrm>
          <a:prstGeom prst="round2DiagRect">
            <a:avLst/>
          </a:prstGeom>
        </p:spPr>
      </p:pic>
      <p:pic>
        <p:nvPicPr>
          <p:cNvPr id="11" name="Рисунок 10" descr="коко2.jpg"/>
          <p:cNvPicPr>
            <a:picLocks noChangeAspect="1"/>
          </p:cNvPicPr>
          <p:nvPr/>
        </p:nvPicPr>
        <p:blipFill>
          <a:blip r:embed="rId5" cstate="print">
            <a:biLevel thresh="50000"/>
          </a:blip>
          <a:stretch>
            <a:fillRect/>
          </a:stretch>
        </p:blipFill>
        <p:spPr>
          <a:xfrm>
            <a:off x="2560878" y="1071546"/>
            <a:ext cx="2143140" cy="2006343"/>
          </a:xfrm>
          <a:prstGeom prst="rect">
            <a:avLst/>
          </a:prstGeom>
          <a:ln>
            <a:solidFill>
              <a:schemeClr val="bg1"/>
            </a:solidFill>
          </a:ln>
        </p:spPr>
      </p:pic>
      <p:sp>
        <p:nvSpPr>
          <p:cNvPr id="2" name="Заголовок 1"/>
          <p:cNvSpPr>
            <a:spLocks noGrp="1"/>
          </p:cNvSpPr>
          <p:nvPr>
            <p:ph type="title"/>
          </p:nvPr>
        </p:nvSpPr>
        <p:spPr>
          <a:xfrm>
            <a:off x="785786" y="0"/>
            <a:ext cx="7524752" cy="785842"/>
          </a:xfrm>
        </p:spPr>
        <p:txBody>
          <a:bodyPr>
            <a:noAutofit/>
          </a:bodyPr>
          <a:lstStyle/>
          <a:p>
            <a:pPr algn="ctr"/>
            <a:r>
              <a:rPr lang="ru-RU" sz="3200" dirty="0" smtClean="0">
                <a:solidFill>
                  <a:srgbClr val="C00000"/>
                </a:solidFill>
                <a:latin typeface="Times New Roman" pitchFamily="18" charset="0"/>
                <a:cs typeface="Times New Roman" pitchFamily="18" charset="0"/>
              </a:rPr>
              <a:t>Кокошник</a:t>
            </a:r>
            <a:endParaRPr lang="ru-RU" sz="3200" dirty="0">
              <a:solidFill>
                <a:srgbClr val="C00000"/>
              </a:solidFill>
              <a:latin typeface="Times New Roman" pitchFamily="18" charset="0"/>
              <a:cs typeface="Times New Roman" pitchFamily="18" charset="0"/>
            </a:endParaRPr>
          </a:p>
        </p:txBody>
      </p:sp>
      <p:sp>
        <p:nvSpPr>
          <p:cNvPr id="8" name="Прямоугольник 7"/>
          <p:cNvSpPr/>
          <p:nvPr/>
        </p:nvSpPr>
        <p:spPr>
          <a:xfrm>
            <a:off x="632052" y="3214686"/>
            <a:ext cx="1857388"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Курская губерния</a:t>
            </a:r>
          </a:p>
        </p:txBody>
      </p:sp>
      <p:pic>
        <p:nvPicPr>
          <p:cNvPr id="10" name="Рисунок 9" descr="коко1.jpg"/>
          <p:cNvPicPr>
            <a:picLocks noChangeAspect="1"/>
          </p:cNvPicPr>
          <p:nvPr/>
        </p:nvPicPr>
        <p:blipFill>
          <a:blip r:embed="rId6" cstate="print">
            <a:biLevel thresh="50000"/>
          </a:blip>
          <a:stretch>
            <a:fillRect/>
          </a:stretch>
        </p:blipFill>
        <p:spPr>
          <a:xfrm>
            <a:off x="489208" y="1026866"/>
            <a:ext cx="2357422" cy="2181016"/>
          </a:xfrm>
          <a:prstGeom prst="rect">
            <a:avLst/>
          </a:prstGeom>
        </p:spPr>
      </p:pic>
      <p:sp>
        <p:nvSpPr>
          <p:cNvPr id="17" name="Прямоугольник 16"/>
          <p:cNvSpPr/>
          <p:nvPr/>
        </p:nvSpPr>
        <p:spPr>
          <a:xfrm>
            <a:off x="2775192" y="3214686"/>
            <a:ext cx="1857388"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Курская губерния</a:t>
            </a:r>
          </a:p>
        </p:txBody>
      </p:sp>
      <p:sp>
        <p:nvSpPr>
          <p:cNvPr id="18" name="Прямоугольник 17"/>
          <p:cNvSpPr/>
          <p:nvPr/>
        </p:nvSpPr>
        <p:spPr>
          <a:xfrm>
            <a:off x="4846894" y="3214686"/>
            <a:ext cx="1857388" cy="642942"/>
          </a:xfrm>
          <a:prstGeom prst="rect">
            <a:avLst/>
          </a:prstGeom>
          <a:solidFill>
            <a:schemeClr val="accent6">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Орловская губерния</a:t>
            </a:r>
          </a:p>
        </p:txBody>
      </p:sp>
      <p:sp>
        <p:nvSpPr>
          <p:cNvPr id="19" name="Прямоугольник 18"/>
          <p:cNvSpPr/>
          <p:nvPr/>
        </p:nvSpPr>
        <p:spPr>
          <a:xfrm>
            <a:off x="6847158" y="3214686"/>
            <a:ext cx="1643074"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Олонецкая губерния</a:t>
            </a:r>
          </a:p>
        </p:txBody>
      </p:sp>
      <p:pic>
        <p:nvPicPr>
          <p:cNvPr id="20" name="Рисунок 19" descr="ко.jpg"/>
          <p:cNvPicPr>
            <a:picLocks noChangeAspect="1"/>
          </p:cNvPicPr>
          <p:nvPr/>
        </p:nvPicPr>
        <p:blipFill>
          <a:blip r:embed="rId7" cstate="print">
            <a:biLevel thresh="50000"/>
          </a:blip>
          <a:stretch>
            <a:fillRect/>
          </a:stretch>
        </p:blipFill>
        <p:spPr>
          <a:xfrm>
            <a:off x="6489968" y="1214422"/>
            <a:ext cx="2000264" cy="1649073"/>
          </a:xfrm>
          <a:prstGeom prst="rect">
            <a:avLst/>
          </a:prstGeom>
        </p:spPr>
      </p:pic>
      <p:pic>
        <p:nvPicPr>
          <p:cNvPr id="23" name="Рисунок 22" descr="коко7.jpg"/>
          <p:cNvPicPr>
            <a:picLocks noChangeAspect="1"/>
          </p:cNvPicPr>
          <p:nvPr/>
        </p:nvPicPr>
        <p:blipFill>
          <a:blip r:embed="rId8" cstate="print">
            <a:biLevel thresh="50000"/>
          </a:blip>
          <a:stretch>
            <a:fillRect/>
          </a:stretch>
        </p:blipFill>
        <p:spPr>
          <a:xfrm>
            <a:off x="4418265" y="3929066"/>
            <a:ext cx="2446477" cy="1963222"/>
          </a:xfrm>
          <a:prstGeom prst="rect">
            <a:avLst/>
          </a:prstGeom>
        </p:spPr>
      </p:pic>
      <p:pic>
        <p:nvPicPr>
          <p:cNvPr id="24" name="Рисунок 23" descr="коко8.jpg"/>
          <p:cNvPicPr>
            <a:picLocks noChangeAspect="1"/>
          </p:cNvPicPr>
          <p:nvPr/>
        </p:nvPicPr>
        <p:blipFill>
          <a:blip r:embed="rId9" cstate="print">
            <a:biLevel thresh="50000"/>
          </a:blip>
          <a:stretch>
            <a:fillRect/>
          </a:stretch>
        </p:blipFill>
        <p:spPr>
          <a:xfrm>
            <a:off x="6275654" y="3929066"/>
            <a:ext cx="2368312" cy="1824042"/>
          </a:xfrm>
          <a:prstGeom prst="rect">
            <a:avLst/>
          </a:prstGeom>
        </p:spPr>
      </p:pic>
      <p:sp>
        <p:nvSpPr>
          <p:cNvPr id="25" name="Прямоугольник 24"/>
          <p:cNvSpPr/>
          <p:nvPr/>
        </p:nvSpPr>
        <p:spPr>
          <a:xfrm>
            <a:off x="632052" y="5857892"/>
            <a:ext cx="1857388"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Владимирская губерния</a:t>
            </a:r>
          </a:p>
        </p:txBody>
      </p:sp>
      <p:sp>
        <p:nvSpPr>
          <p:cNvPr id="26" name="Прямоугольник 25"/>
          <p:cNvSpPr/>
          <p:nvPr/>
        </p:nvSpPr>
        <p:spPr>
          <a:xfrm>
            <a:off x="2703754" y="5857892"/>
            <a:ext cx="1928826"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Костромская губерния</a:t>
            </a:r>
            <a:endParaRPr lang="ru-RU" sz="1400" b="1" dirty="0">
              <a:solidFill>
                <a:schemeClr val="tx1"/>
              </a:solidFill>
              <a:latin typeface="Times New Roman" pitchFamily="18" charset="0"/>
              <a:cs typeface="Times New Roman" pitchFamily="18" charset="0"/>
            </a:endParaRPr>
          </a:p>
        </p:txBody>
      </p:sp>
      <p:sp>
        <p:nvSpPr>
          <p:cNvPr id="27" name="Прямоугольник 26"/>
          <p:cNvSpPr/>
          <p:nvPr/>
        </p:nvSpPr>
        <p:spPr>
          <a:xfrm>
            <a:off x="4775456" y="5857892"/>
            <a:ext cx="1857388"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Псковская </a:t>
            </a:r>
            <a:r>
              <a:rPr lang="ru-RU" sz="1400" b="1" dirty="0">
                <a:solidFill>
                  <a:schemeClr val="tx1"/>
                </a:solidFill>
                <a:latin typeface="Times New Roman" pitchFamily="18" charset="0"/>
                <a:cs typeface="Times New Roman" pitchFamily="18" charset="0"/>
              </a:rPr>
              <a:t>губерния</a:t>
            </a:r>
          </a:p>
        </p:txBody>
      </p:sp>
      <p:sp>
        <p:nvSpPr>
          <p:cNvPr id="28" name="Прямоугольник 27"/>
          <p:cNvSpPr/>
          <p:nvPr/>
        </p:nvSpPr>
        <p:spPr>
          <a:xfrm>
            <a:off x="6847158" y="5857892"/>
            <a:ext cx="1643074" cy="6429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itchFamily="18" charset="0"/>
                <a:cs typeface="Times New Roman" pitchFamily="18" charset="0"/>
              </a:rPr>
              <a:t>Курская губерния</a:t>
            </a:r>
          </a:p>
        </p:txBody>
      </p:sp>
      <p:sp>
        <p:nvSpPr>
          <p:cNvPr id="29" name="Прямоугольник 28"/>
          <p:cNvSpPr/>
          <p:nvPr/>
        </p:nvSpPr>
        <p:spPr>
          <a:xfrm>
            <a:off x="857224" y="714356"/>
            <a:ext cx="7715304" cy="369332"/>
          </a:xfrm>
          <a:prstGeom prst="rect">
            <a:avLst/>
          </a:prstGeom>
        </p:spPr>
        <p:txBody>
          <a:bodyPr wrap="square">
            <a:spAutoFit/>
          </a:bodyPr>
          <a:lstStyle/>
          <a:p>
            <a:pPr algn="ctr"/>
            <a:r>
              <a:rPr lang="ru-RU" dirty="0" smtClean="0">
                <a:latin typeface="Times New Roman" pitchFamily="18" charset="0"/>
                <a:cs typeface="Times New Roman" pitchFamily="18" charset="0"/>
              </a:rPr>
              <a:t>Головной убор замужней женщины закрывал волосы.</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42852"/>
            <a:ext cx="8358246" cy="6386364"/>
          </a:xfrm>
          <a:prstGeom prst="rect">
            <a:avLst/>
          </a:prstGeom>
        </p:spPr>
        <p:txBody>
          <a:bodyPr wrap="square">
            <a:spAutoFit/>
          </a:bodyPr>
          <a:lstStyle/>
          <a:p>
            <a:pPr algn="just"/>
            <a:r>
              <a:rPr lang="ru-RU" dirty="0" smtClean="0"/>
              <a:t>	</a:t>
            </a:r>
            <a:r>
              <a:rPr lang="ru-RU" sz="1700" b="1" dirty="0" smtClean="0">
                <a:solidFill>
                  <a:srgbClr val="C00000"/>
                </a:solidFill>
                <a:latin typeface="Times New Roman" pitchFamily="18" charset="0"/>
                <a:cs typeface="Times New Roman" pitchFamily="18" charset="0"/>
              </a:rPr>
              <a:t>Кокошник — это старинный головной убор, символ русского национального костюма. Название происходит от древнерусского слова «</a:t>
            </a:r>
            <a:r>
              <a:rPr lang="ru-RU" sz="1700" b="1" dirty="0" err="1" smtClean="0">
                <a:solidFill>
                  <a:srgbClr val="C00000"/>
                </a:solidFill>
                <a:latin typeface="Times New Roman" pitchFamily="18" charset="0"/>
                <a:cs typeface="Times New Roman" pitchFamily="18" charset="0"/>
              </a:rPr>
              <a:t>кокошь</a:t>
            </a:r>
            <a:r>
              <a:rPr lang="ru-RU" sz="1700" b="1" dirty="0" smtClean="0">
                <a:solidFill>
                  <a:srgbClr val="C00000"/>
                </a:solidFill>
                <a:latin typeface="Times New Roman" pitchFamily="18" charset="0"/>
                <a:cs typeface="Times New Roman" pitchFamily="18" charset="0"/>
              </a:rPr>
              <a:t>» («курица», «наседка»).</a:t>
            </a:r>
            <a:r>
              <a:rPr lang="ru-RU" sz="1700" dirty="0" smtClean="0">
                <a:latin typeface="Times New Roman" pitchFamily="18" charset="0"/>
                <a:cs typeface="Times New Roman" pitchFamily="18" charset="0"/>
              </a:rPr>
              <a:t> Их носили только замужние женщины: с давних времен считалось, что, выйдя замуж, нужно покрывать голову и прятать волосы. </a:t>
            </a:r>
          </a:p>
          <a:p>
            <a:pPr algn="just"/>
            <a:r>
              <a:rPr lang="ru-RU" sz="1700" dirty="0" smtClean="0">
                <a:latin typeface="Times New Roman" pitchFamily="18" charset="0"/>
                <a:cs typeface="Times New Roman" pitchFamily="18" charset="0"/>
              </a:rPr>
              <a:t>	Форм кокошника было очень много, однако сейчас наиболее известной считается форма шапочки с плоским или выпуклым дном, к которой крепился высокий гребень в виде треугольника или полумесяца. Основу такого гребня делали из плотной бумаги или проклеенного холста, обтягивали его дорогой тканью — бархатом или штофом, — украшали позументом, аппликациями из парчи, вышивали золотыми или серебряными нитями, бисером, бусами или жемчугом, а иногда и драгоценными камнями. Поверх кокошников иногда носили кусок ткани, закалывая его под подбородком. Это могла быть или тончайшая вуаль-фата, или платок, или убрус — плотное покрывало, украшенное вышивкой.</a:t>
            </a:r>
            <a:r>
              <a:rPr lang="ru-RU" sz="1700" dirty="0" smtClean="0"/>
              <a:t> </a:t>
            </a:r>
          </a:p>
          <a:p>
            <a:pPr algn="just"/>
            <a:r>
              <a:rPr lang="ru-RU" sz="1700" dirty="0" smtClean="0"/>
              <a:t>	</a:t>
            </a:r>
            <a:r>
              <a:rPr lang="ru-RU" sz="1700" dirty="0" smtClean="0">
                <a:latin typeface="Times New Roman" pitchFamily="18" charset="0"/>
                <a:cs typeface="Times New Roman" pitchFamily="18" charset="0"/>
              </a:rPr>
              <a:t>Когда именно начали носить кокошники — точно неизвестно, однако уже начиная с X века древнерусские женщины надевали головные уборы, которые их напоминали. Со временем кокошник стал неотъемлемой частью русского костюма. Само слово «кокошник» в первый раз встречается в документах XVII века. Поначалу их носили женщины всех слоев населения, однако после реформ </a:t>
            </a:r>
            <a:r>
              <a:rPr lang="ru-RU" sz="1700" b="1" dirty="0" smtClean="0">
                <a:latin typeface="Times New Roman" pitchFamily="18" charset="0"/>
                <a:cs typeface="Times New Roman" pitchFamily="18" charset="0"/>
              </a:rPr>
              <a:t>Петра I</a:t>
            </a:r>
            <a:r>
              <a:rPr lang="ru-RU" sz="1700" dirty="0" smtClean="0">
                <a:latin typeface="Times New Roman" pitchFamily="18" charset="0"/>
                <a:cs typeface="Times New Roman" pitchFamily="18" charset="0"/>
              </a:rPr>
              <a:t> кокошники остались только в традиционном костюме — крестьянском, мещанском и купеческом. Их делали специальные мастерицы, «</a:t>
            </a:r>
            <a:r>
              <a:rPr lang="ru-RU" sz="1700" dirty="0" err="1" smtClean="0">
                <a:latin typeface="Times New Roman" pitchFamily="18" charset="0"/>
                <a:cs typeface="Times New Roman" pitchFamily="18" charset="0"/>
              </a:rPr>
              <a:t>кокошницы</a:t>
            </a:r>
            <a:r>
              <a:rPr lang="ru-RU" sz="1700" dirty="0" smtClean="0">
                <a:latin typeface="Times New Roman" pitchFamily="18" charset="0"/>
                <a:cs typeface="Times New Roman" pitchFamily="18" charset="0"/>
              </a:rPr>
              <a:t>». Даже в бедных семьях стремились обзавестись нарядным головным убором, который бережно передавался от поколения к поколению. В повседневной жизни кокошники не носили, приберегая для торжественных случаев. Праздничный русский костюм делал женскую фигуру статной, массивной, и большой нарядный кокошник достойно венчал этот образ.</a:t>
            </a:r>
            <a:endParaRPr lang="ru-RU" sz="17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5072074"/>
            <a:ext cx="8429684" cy="1200329"/>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Формы кокошников: </a:t>
            </a:r>
            <a:r>
              <a:rPr lang="ru-RU" dirty="0" smtClean="0">
                <a:latin typeface="Times New Roman" pitchFamily="18" charset="0"/>
                <a:cs typeface="Times New Roman" pitchFamily="18" charset="0"/>
              </a:rPr>
              <a:t>1 – </a:t>
            </a:r>
            <a:r>
              <a:rPr lang="ru-RU" dirty="0" err="1" smtClean="0">
                <a:latin typeface="Times New Roman" pitchFamily="18" charset="0"/>
                <a:cs typeface="Times New Roman" pitchFamily="18" charset="0"/>
              </a:rPr>
              <a:t>каргопольского</a:t>
            </a:r>
            <a:r>
              <a:rPr lang="ru-RU" dirty="0" smtClean="0">
                <a:latin typeface="Times New Roman" pitchFamily="18" charset="0"/>
                <a:cs typeface="Times New Roman" pitchFamily="18" charset="0"/>
              </a:rPr>
              <a:t> типа; 2 – однорогий </a:t>
            </a:r>
            <a:r>
              <a:rPr lang="ru-RU" dirty="0" err="1" smtClean="0">
                <a:latin typeface="Times New Roman" pitchFamily="18" charset="0"/>
                <a:cs typeface="Times New Roman" pitchFamily="18" charset="0"/>
              </a:rPr>
              <a:t>костромско-ярославского</a:t>
            </a:r>
            <a:r>
              <a:rPr lang="ru-RU" dirty="0" smtClean="0">
                <a:latin typeface="Times New Roman" pitchFamily="18" charset="0"/>
                <a:cs typeface="Times New Roman" pitchFamily="18" charset="0"/>
              </a:rPr>
              <a:t> типа; 3 – однорогий </a:t>
            </a:r>
            <a:r>
              <a:rPr lang="ru-RU" dirty="0" err="1" smtClean="0">
                <a:latin typeface="Times New Roman" pitchFamily="18" charset="0"/>
                <a:cs typeface="Times New Roman" pitchFamily="18" charset="0"/>
              </a:rPr>
              <a:t>владимирско-ярославского</a:t>
            </a:r>
            <a:r>
              <a:rPr lang="ru-RU" dirty="0" smtClean="0">
                <a:latin typeface="Times New Roman" pitchFamily="18" charset="0"/>
                <a:cs typeface="Times New Roman" pitchFamily="18" charset="0"/>
              </a:rPr>
              <a:t> типа; 4 – псковского типа с шишками; 5 – новгородская «кика»; 6, 8 – «</a:t>
            </a:r>
            <a:r>
              <a:rPr lang="ru-RU" dirty="0" err="1" smtClean="0">
                <a:latin typeface="Times New Roman" pitchFamily="18" charset="0"/>
                <a:cs typeface="Times New Roman" pitchFamily="18" charset="0"/>
              </a:rPr>
              <a:t>моршень</a:t>
            </a:r>
            <a:r>
              <a:rPr lang="ru-RU" dirty="0" smtClean="0">
                <a:latin typeface="Times New Roman" pitchFamily="18" charset="0"/>
                <a:cs typeface="Times New Roman" pitchFamily="18" charset="0"/>
              </a:rPr>
              <a:t>»; 7 – московская «кичка»; 9 – «</a:t>
            </a:r>
            <a:r>
              <a:rPr lang="ru-RU" dirty="0" err="1" smtClean="0">
                <a:latin typeface="Times New Roman" pitchFamily="18" charset="0"/>
                <a:cs typeface="Times New Roman" pitchFamily="18" charset="0"/>
              </a:rPr>
              <a:t>шеломок</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3" name="Рисунок 2" descr="кокошник2.jpeg"/>
          <p:cNvPicPr>
            <a:picLocks noChangeAspect="1"/>
          </p:cNvPicPr>
          <p:nvPr/>
        </p:nvPicPr>
        <p:blipFill>
          <a:blip r:embed="rId2" cstate="print"/>
          <a:stretch>
            <a:fillRect/>
          </a:stretch>
        </p:blipFill>
        <p:spPr>
          <a:xfrm>
            <a:off x="428596" y="500042"/>
            <a:ext cx="8407351" cy="437436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шамшура.jpg"/>
          <p:cNvPicPr>
            <a:picLocks noChangeAspect="1"/>
          </p:cNvPicPr>
          <p:nvPr/>
        </p:nvPicPr>
        <p:blipFill>
          <a:blip r:embed="rId2" cstate="print">
            <a:lum contrast="10000"/>
          </a:blip>
          <a:stretch>
            <a:fillRect/>
          </a:stretch>
        </p:blipFill>
        <p:spPr>
          <a:xfrm>
            <a:off x="857224" y="1857364"/>
            <a:ext cx="3145052" cy="3225420"/>
          </a:xfrm>
          <a:prstGeom prst="rect">
            <a:avLst/>
          </a:prstGeom>
        </p:spPr>
      </p:pic>
      <p:sp>
        <p:nvSpPr>
          <p:cNvPr id="2" name="Заголовок 1"/>
          <p:cNvSpPr>
            <a:spLocks noGrp="1"/>
          </p:cNvSpPr>
          <p:nvPr>
            <p:ph type="title"/>
          </p:nvPr>
        </p:nvSpPr>
        <p:spPr>
          <a:xfrm>
            <a:off x="928662" y="214290"/>
            <a:ext cx="7524752" cy="1571636"/>
          </a:xfrm>
        </p:spPr>
        <p:txBody>
          <a:bodyPr>
            <a:noAutofit/>
          </a:bodyPr>
          <a:lstStyle/>
          <a:p>
            <a:r>
              <a:rPr lang="ru-RU" sz="3200" dirty="0" smtClean="0">
                <a:solidFill>
                  <a:srgbClr val="C00000"/>
                </a:solidFill>
                <a:latin typeface="Times New Roman" pitchFamily="18" charset="0"/>
                <a:cs typeface="Times New Roman" pitchFamily="18" charset="0"/>
              </a:rPr>
              <a:t>Повседневные женские головные уборы</a:t>
            </a:r>
            <a:r>
              <a:rPr lang="ru-RU" sz="3600" dirty="0" smtClean="0">
                <a:solidFill>
                  <a:srgbClr val="C00000"/>
                </a:solidFill>
                <a:latin typeface="Times New Roman" pitchFamily="18" charset="0"/>
                <a:cs typeface="Times New Roman" pitchFamily="18" charset="0"/>
              </a:rPr>
              <a:t/>
            </a:r>
            <a:br>
              <a:rPr lang="ru-RU" sz="3600" dirty="0" smtClean="0">
                <a:solidFill>
                  <a:srgbClr val="C00000"/>
                </a:solidFill>
                <a:latin typeface="Times New Roman" pitchFamily="18" charset="0"/>
                <a:cs typeface="Times New Roman" pitchFamily="18" charset="0"/>
              </a:rPr>
            </a:br>
            <a:r>
              <a:rPr lang="ru-RU" sz="2000" b="1" dirty="0" smtClean="0">
                <a:latin typeface="Times New Roman" pitchFamily="18" charset="0"/>
                <a:cs typeface="Times New Roman" pitchFamily="18" charset="0"/>
              </a:rPr>
              <a:t>Кичка (сорока), </a:t>
            </a:r>
            <a:r>
              <a:rPr lang="ru-RU" sz="2000" b="1" dirty="0" err="1" smtClean="0">
                <a:latin typeface="Times New Roman" pitchFamily="18" charset="0"/>
                <a:cs typeface="Times New Roman" pitchFamily="18" charset="0"/>
              </a:rPr>
              <a:t>шамшура</a:t>
            </a:r>
            <a:r>
              <a:rPr lang="ru-RU" sz="20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платок. </a:t>
            </a:r>
            <a:r>
              <a:rPr lang="ru-RU" sz="3600" dirty="0" smtClean="0"/>
              <a:t/>
            </a:r>
            <a:br>
              <a:rPr lang="ru-RU" sz="3600" dirty="0" smtClean="0"/>
            </a:br>
            <a:endParaRPr lang="ru-RU" sz="3600" dirty="0">
              <a:solidFill>
                <a:srgbClr val="C00000"/>
              </a:solidFill>
              <a:latin typeface="Times New Roman" pitchFamily="18" charset="0"/>
              <a:cs typeface="Times New Roman" pitchFamily="18" charset="0"/>
            </a:endParaRPr>
          </a:p>
        </p:txBody>
      </p:sp>
      <p:sp>
        <p:nvSpPr>
          <p:cNvPr id="13" name="Прямоугольник 12"/>
          <p:cNvSpPr/>
          <p:nvPr/>
        </p:nvSpPr>
        <p:spPr>
          <a:xfrm>
            <a:off x="857224" y="5786454"/>
            <a:ext cx="2928958"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Рис.1 «</a:t>
            </a:r>
            <a:r>
              <a:rPr lang="ru-RU" sz="1400" b="1" dirty="0" err="1" smtClean="0">
                <a:solidFill>
                  <a:schemeClr val="tx1"/>
                </a:solidFill>
                <a:latin typeface="Times New Roman" pitchFamily="18" charset="0"/>
                <a:cs typeface="Times New Roman" pitchFamily="18" charset="0"/>
              </a:rPr>
              <a:t>Самшура</a:t>
            </a:r>
            <a:r>
              <a:rPr lang="ru-RU" sz="1400" b="1" dirty="0" smtClean="0">
                <a:solidFill>
                  <a:schemeClr val="tx1"/>
                </a:solidFill>
                <a:latin typeface="Times New Roman" pitchFamily="18" charset="0"/>
                <a:cs typeface="Times New Roman" pitchFamily="18" charset="0"/>
              </a:rPr>
              <a:t> или </a:t>
            </a:r>
            <a:r>
              <a:rPr lang="ru-RU" sz="1400" b="1" dirty="0" err="1" smtClean="0">
                <a:solidFill>
                  <a:schemeClr val="tx1"/>
                </a:solidFill>
                <a:latin typeface="Times New Roman" pitchFamily="18" charset="0"/>
                <a:cs typeface="Times New Roman" pitchFamily="18" charset="0"/>
              </a:rPr>
              <a:t>шамшура</a:t>
            </a:r>
            <a:r>
              <a:rPr lang="ru-RU" sz="1400" b="1" dirty="0" smtClean="0">
                <a:solidFill>
                  <a:schemeClr val="tx1"/>
                </a:solidFill>
                <a:latin typeface="Times New Roman" pitchFamily="18" charset="0"/>
                <a:cs typeface="Times New Roman" pitchFamily="18" charset="0"/>
              </a:rPr>
              <a:t>»</a:t>
            </a:r>
            <a:endParaRPr lang="ru-RU" sz="1400" b="1" dirty="0">
              <a:solidFill>
                <a:schemeClr val="tx1"/>
              </a:solidFill>
              <a:latin typeface="Times New Roman" pitchFamily="18" charset="0"/>
              <a:cs typeface="Times New Roman" pitchFamily="18" charset="0"/>
            </a:endParaRPr>
          </a:p>
        </p:txBody>
      </p:sp>
      <p:sp>
        <p:nvSpPr>
          <p:cNvPr id="10" name="Прямоугольник 9"/>
          <p:cNvSpPr/>
          <p:nvPr/>
        </p:nvSpPr>
        <p:spPr>
          <a:xfrm>
            <a:off x="5429256" y="5929330"/>
            <a:ext cx="2428892"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 2 «Кичка»</a:t>
            </a:r>
            <a:endParaRPr lang="ru-RU" sz="1400" b="1" dirty="0">
              <a:solidFill>
                <a:schemeClr val="tx1"/>
              </a:solidFill>
              <a:latin typeface="Times New Roman" pitchFamily="18" charset="0"/>
              <a:cs typeface="Times New Roman" pitchFamily="18" charset="0"/>
            </a:endParaRPr>
          </a:p>
        </p:txBody>
      </p:sp>
      <p:sp>
        <p:nvSpPr>
          <p:cNvPr id="14" name="Прямоугольник 13"/>
          <p:cNvSpPr/>
          <p:nvPr/>
        </p:nvSpPr>
        <p:spPr>
          <a:xfrm>
            <a:off x="8501090" y="3500438"/>
            <a:ext cx="285752"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508" name="Picture 4" descr="H:\Орнамент\кика.jpg"/>
          <p:cNvPicPr>
            <a:picLocks noChangeAspect="1" noChangeArrowheads="1"/>
          </p:cNvPicPr>
          <p:nvPr/>
        </p:nvPicPr>
        <p:blipFill>
          <a:blip r:embed="rId3" cstate="print"/>
          <a:srcRect/>
          <a:stretch>
            <a:fillRect/>
          </a:stretch>
        </p:blipFill>
        <p:spPr bwMode="auto">
          <a:xfrm>
            <a:off x="5572132" y="1500174"/>
            <a:ext cx="2068517" cy="417732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17693"/>
            <a:ext cx="4714908" cy="5601533"/>
          </a:xfrm>
          <a:prstGeom prst="rect">
            <a:avLst/>
          </a:prstGeom>
        </p:spPr>
        <p:txBody>
          <a:bodyPr wrap="square">
            <a:spAutoFit/>
          </a:bodyPr>
          <a:lstStyle/>
          <a:p>
            <a:pPr algn="just"/>
            <a:r>
              <a:rPr lang="ru-RU" dirty="0" smtClean="0"/>
              <a:t>	</a:t>
            </a:r>
            <a:r>
              <a:rPr lang="ru-RU" sz="1700" dirty="0" smtClean="0">
                <a:latin typeface="Times New Roman" pitchFamily="18" charset="0"/>
                <a:cs typeface="Times New Roman" pitchFamily="18" charset="0"/>
              </a:rPr>
              <a:t>Слово </a:t>
            </a:r>
            <a:r>
              <a:rPr lang="ru-RU" sz="1700" b="1" dirty="0" smtClean="0">
                <a:solidFill>
                  <a:srgbClr val="C00000"/>
                </a:solidFill>
                <a:latin typeface="Times New Roman" pitchFamily="18" charset="0"/>
                <a:cs typeface="Times New Roman" pitchFamily="18" charset="0"/>
              </a:rPr>
              <a:t>«кика»</a:t>
            </a:r>
            <a:r>
              <a:rPr lang="ru-RU" sz="1700" dirty="0" smtClean="0">
                <a:latin typeface="Times New Roman" pitchFamily="18" charset="0"/>
                <a:cs typeface="Times New Roman" pitchFamily="18" charset="0"/>
              </a:rPr>
              <a:t> происходит от старославянского </a:t>
            </a:r>
            <a:r>
              <a:rPr lang="ru-RU" sz="1700" b="1" dirty="0" smtClean="0">
                <a:solidFill>
                  <a:srgbClr val="C00000"/>
                </a:solidFill>
                <a:latin typeface="Times New Roman" pitchFamily="18" charset="0"/>
                <a:cs typeface="Times New Roman" pitchFamily="18" charset="0"/>
              </a:rPr>
              <a:t>«</a:t>
            </a:r>
            <a:r>
              <a:rPr lang="ru-RU" sz="1700" b="1" dirty="0" err="1" smtClean="0">
                <a:solidFill>
                  <a:srgbClr val="C00000"/>
                </a:solidFill>
                <a:latin typeface="Times New Roman" pitchFamily="18" charset="0"/>
                <a:cs typeface="Times New Roman" pitchFamily="18" charset="0"/>
              </a:rPr>
              <a:t>кыка</a:t>
            </a:r>
            <a:r>
              <a:rPr lang="ru-RU" sz="1700" b="1" dirty="0" smtClean="0">
                <a:solidFill>
                  <a:srgbClr val="C00000"/>
                </a:solidFill>
                <a:latin typeface="Times New Roman" pitchFamily="18" charset="0"/>
                <a:cs typeface="Times New Roman" pitchFamily="18" charset="0"/>
              </a:rPr>
              <a:t>» — «волосы»</a:t>
            </a:r>
            <a:r>
              <a:rPr lang="ru-RU" sz="1700" b="1" dirty="0" smtClean="0">
                <a:latin typeface="Times New Roman" pitchFamily="18" charset="0"/>
                <a:cs typeface="Times New Roman" pitchFamily="18" charset="0"/>
              </a:rPr>
              <a:t>.</a:t>
            </a:r>
            <a:r>
              <a:rPr lang="ru-RU" sz="1700" b="1" dirty="0" smtClean="0">
                <a:solidFill>
                  <a:srgbClr val="C00000"/>
                </a:solidFill>
                <a:latin typeface="Times New Roman" pitchFamily="18" charset="0"/>
                <a:cs typeface="Times New Roman" pitchFamily="18" charset="0"/>
              </a:rPr>
              <a:t> </a:t>
            </a:r>
            <a:r>
              <a:rPr lang="ru-RU" sz="1700" dirty="0" smtClean="0">
                <a:latin typeface="Times New Roman" pitchFamily="18" charset="0"/>
                <a:cs typeface="Times New Roman" pitchFamily="18" charset="0"/>
              </a:rPr>
              <a:t>Это один из древнейших головных уборов, который восходит к образам женских языческих божеств. </a:t>
            </a:r>
          </a:p>
          <a:p>
            <a:pPr algn="just"/>
            <a:r>
              <a:rPr lang="ru-RU" sz="1700" dirty="0" smtClean="0">
                <a:latin typeface="Times New Roman" pitchFamily="18" charset="0"/>
                <a:cs typeface="Times New Roman" pitchFamily="18" charset="0"/>
              </a:rPr>
              <a:t>	</a:t>
            </a:r>
            <a:r>
              <a:rPr lang="ru-RU" sz="1700" b="1" dirty="0" smtClean="0">
                <a:solidFill>
                  <a:srgbClr val="C00000"/>
                </a:solidFill>
                <a:latin typeface="Times New Roman" pitchFamily="18" charset="0"/>
                <a:cs typeface="Times New Roman" pitchFamily="18" charset="0"/>
              </a:rPr>
              <a:t>В представлении славян рога были символом плодородия, потому носить их могла лишь «</a:t>
            </a:r>
            <a:r>
              <a:rPr lang="ru-RU" sz="1700" b="1" dirty="0" err="1" smtClean="0">
                <a:solidFill>
                  <a:srgbClr val="C00000"/>
                </a:solidFill>
                <a:latin typeface="Times New Roman" pitchFamily="18" charset="0"/>
                <a:cs typeface="Times New Roman" pitchFamily="18" charset="0"/>
              </a:rPr>
              <a:t>мужатая</a:t>
            </a:r>
            <a:r>
              <a:rPr lang="ru-RU" sz="1700" b="1" dirty="0" smtClean="0">
                <a:solidFill>
                  <a:srgbClr val="C00000"/>
                </a:solidFill>
                <a:latin typeface="Times New Roman" pitchFamily="18" charset="0"/>
                <a:cs typeface="Times New Roman" pitchFamily="18" charset="0"/>
              </a:rPr>
              <a:t> баба». В большинстве регионов право носить рогатую кику женщина получала после рождения первого ребенка. Надевали кику и в будни, и в праздники. </a:t>
            </a:r>
            <a:r>
              <a:rPr lang="ru-RU" sz="1700" dirty="0" smtClean="0">
                <a:latin typeface="Times New Roman" pitchFamily="18" charset="0"/>
                <a:cs typeface="Times New Roman" pitchFamily="18" charset="0"/>
              </a:rPr>
              <a:t>Чтобы удерживать массивный убор (рога могли достигать 20–30 сантиметров в высоту), женщине приходилось высоко поднимать голову. Так и появилось слово «кичиться» — ходить, задрав нос.</a:t>
            </a:r>
          </a:p>
          <a:p>
            <a:pPr algn="just"/>
            <a:r>
              <a:rPr lang="ru-RU" sz="1700" dirty="0" smtClean="0">
                <a:latin typeface="Times New Roman" pitchFamily="18" charset="0"/>
                <a:cs typeface="Times New Roman" pitchFamily="18" charset="0"/>
              </a:rPr>
              <a:t>	С языческой атрибутикой активно боролось духовенство: женщинам запрещалось посещать церковь в рогатых киках. К началу XIX века этот убор практически исчез из обихода, однако в Рязанской губернии его носили вплоть до ХХ века.</a:t>
            </a:r>
            <a:endParaRPr lang="ru-RU" sz="1700" dirty="0">
              <a:latin typeface="Times New Roman" pitchFamily="18" charset="0"/>
              <a:cs typeface="Times New Roman" pitchFamily="18" charset="0"/>
            </a:endParaRPr>
          </a:p>
        </p:txBody>
      </p:sp>
      <p:pic>
        <p:nvPicPr>
          <p:cNvPr id="4098" name="Picture 2" descr="http://russkievesti.ru/assets/images/resources/15880/samyie-neobyichnyie-golovnyie-uboryi-russkix-zhyon-04.jpg"/>
          <p:cNvPicPr>
            <a:picLocks noChangeAspect="1" noChangeArrowheads="1"/>
          </p:cNvPicPr>
          <p:nvPr/>
        </p:nvPicPr>
        <p:blipFill>
          <a:blip r:embed="rId2" cstate="print"/>
          <a:srcRect/>
          <a:stretch>
            <a:fillRect/>
          </a:stretch>
        </p:blipFill>
        <p:spPr bwMode="auto">
          <a:xfrm>
            <a:off x="5357818" y="571480"/>
            <a:ext cx="3218679" cy="428628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russkievesti.ru/assets/images/resources/15880/samyie-neobyichnyie-golovnyie-uboryi-russkix-zhyon-06.jpg"/>
          <p:cNvPicPr>
            <a:picLocks noChangeAspect="1" noChangeArrowheads="1"/>
          </p:cNvPicPr>
          <p:nvPr/>
        </p:nvPicPr>
        <p:blipFill>
          <a:blip r:embed="rId2" cstate="print"/>
          <a:srcRect/>
          <a:stretch>
            <a:fillRect/>
          </a:stretch>
        </p:blipFill>
        <p:spPr bwMode="auto">
          <a:xfrm>
            <a:off x="428596" y="428605"/>
            <a:ext cx="3314327" cy="4786345"/>
          </a:xfrm>
          <a:prstGeom prst="rect">
            <a:avLst/>
          </a:prstGeom>
          <a:noFill/>
        </p:spPr>
      </p:pic>
      <p:sp>
        <p:nvSpPr>
          <p:cNvPr id="3" name="Прямоугольник 2"/>
          <p:cNvSpPr/>
          <p:nvPr/>
        </p:nvSpPr>
        <p:spPr>
          <a:xfrm>
            <a:off x="4000496" y="214290"/>
            <a:ext cx="4857752" cy="6370975"/>
          </a:xfrm>
          <a:prstGeom prst="rect">
            <a:avLst/>
          </a:prstGeom>
        </p:spPr>
        <p:txBody>
          <a:bodyPr wrap="square">
            <a:spAutoFit/>
          </a:bodyPr>
          <a:lstStyle/>
          <a:p>
            <a:pPr algn="just"/>
            <a:r>
              <a:rPr lang="ru-RU" sz="1700" b="1" dirty="0" smtClean="0">
                <a:solidFill>
                  <a:srgbClr val="C00000"/>
                </a:solidFill>
                <a:latin typeface="Times New Roman" pitchFamily="18" charset="0"/>
                <a:cs typeface="Times New Roman" pitchFamily="18" charset="0"/>
              </a:rPr>
              <a:t>	«Чело </a:t>
            </a:r>
            <a:r>
              <a:rPr lang="ru-RU" sz="1700" b="1" dirty="0" err="1" smtClean="0">
                <a:solidFill>
                  <a:srgbClr val="C00000"/>
                </a:solidFill>
                <a:latin typeface="Times New Roman" pitchFamily="18" charset="0"/>
                <a:cs typeface="Times New Roman" pitchFamily="18" charset="0"/>
              </a:rPr>
              <a:t>кичное</a:t>
            </a:r>
            <a:r>
              <a:rPr lang="ru-RU" sz="1700" b="1" dirty="0" smtClean="0">
                <a:solidFill>
                  <a:srgbClr val="C00000"/>
                </a:solidFill>
                <a:latin typeface="Times New Roman" pitchFamily="18" charset="0"/>
                <a:cs typeface="Times New Roman" pitchFamily="18" charset="0"/>
              </a:rPr>
              <a:t>» впервые упоминается в документе 1328 года. </a:t>
            </a:r>
            <a:r>
              <a:rPr lang="ru-RU" sz="1700" dirty="0" smtClean="0">
                <a:latin typeface="Times New Roman" pitchFamily="18" charset="0"/>
                <a:cs typeface="Times New Roman" pitchFamily="18" charset="0"/>
              </a:rPr>
              <a:t>Предположительно, в это время женщины уже носили всевозможные производные от рогатой кики — в виде котелка, лопатки, валика. Выросла из рогатой и кичка в виде копыта или подковы. Твердое очелье (налобная часть) обтягивалось богато украшенной материей, часто шитой золотом. Крепилось оно поверх «шапочки» с помощью шнура или лент, повязанных вокруг головы. Подобно подкове, подвешенной над входной дверью, этот убор был призван защищать от дурного глаза. Носили его в праздники все замужние женщины.</a:t>
            </a:r>
          </a:p>
          <a:p>
            <a:pPr algn="just"/>
            <a:r>
              <a:rPr lang="ru-RU" sz="1700" dirty="0" smtClean="0">
                <a:latin typeface="Times New Roman" pitchFamily="18" charset="0"/>
                <a:cs typeface="Times New Roman" pitchFamily="18" charset="0"/>
              </a:rPr>
              <a:t>	До 1950-х годов такие </a:t>
            </a:r>
            <a:r>
              <a:rPr lang="ru-RU" sz="1700" b="1" dirty="0" smtClean="0">
                <a:solidFill>
                  <a:srgbClr val="C00000"/>
                </a:solidFill>
                <a:latin typeface="Times New Roman" pitchFamily="18" charset="0"/>
                <a:cs typeface="Times New Roman" pitchFamily="18" charset="0"/>
              </a:rPr>
              <a:t>«копытца» </a:t>
            </a:r>
            <a:r>
              <a:rPr lang="ru-RU" sz="1700" dirty="0" smtClean="0">
                <a:latin typeface="Times New Roman" pitchFamily="18" charset="0"/>
                <a:cs typeface="Times New Roman" pitchFamily="18" charset="0"/>
              </a:rPr>
              <a:t>можно было увидеть на деревенских свадьбах в Воронежской области. На фоне черного и белого — основных цветов воронежского женского костюма — шитая золотом кика выглядела как самое дорогое украшение. Сохранилось множество копытообразных кик XIX века, собранных на территории от Липецка до Белгорода — это говорит об их широком распространении в Центрально-Черноземном районе.</a:t>
            </a:r>
            <a:endParaRPr lang="ru-RU" sz="17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russkievesti.ru/assets/images/resources/15880/samyie-neobyichnyie-golovnyie-uboryi-russkix-zhyon-08.jpg"/>
          <p:cNvPicPr>
            <a:picLocks noChangeAspect="1" noChangeArrowheads="1"/>
          </p:cNvPicPr>
          <p:nvPr/>
        </p:nvPicPr>
        <p:blipFill>
          <a:blip r:embed="rId2" cstate="print"/>
          <a:srcRect/>
          <a:stretch>
            <a:fillRect/>
          </a:stretch>
        </p:blipFill>
        <p:spPr bwMode="auto">
          <a:xfrm>
            <a:off x="5555198" y="357167"/>
            <a:ext cx="3042663" cy="4071966"/>
          </a:xfrm>
          <a:prstGeom prst="rect">
            <a:avLst/>
          </a:prstGeom>
          <a:noFill/>
        </p:spPr>
      </p:pic>
      <p:sp>
        <p:nvSpPr>
          <p:cNvPr id="3" name="Прямоугольник 2"/>
          <p:cNvSpPr/>
          <p:nvPr/>
        </p:nvSpPr>
        <p:spPr>
          <a:xfrm>
            <a:off x="428596" y="214290"/>
            <a:ext cx="4572000" cy="6247864"/>
          </a:xfrm>
          <a:prstGeom prst="rect">
            <a:avLst/>
          </a:prstGeom>
        </p:spPr>
        <p:txBody>
          <a:bodyPr>
            <a:spAutoFit/>
          </a:bodyPr>
          <a:lstStyle/>
          <a:p>
            <a:pPr algn="just"/>
            <a:r>
              <a:rPr lang="ru-RU" sz="1600" dirty="0" smtClean="0">
                <a:latin typeface="Times New Roman" pitchFamily="18" charset="0"/>
                <a:cs typeface="Times New Roman" pitchFamily="18" charset="0"/>
              </a:rPr>
              <a:t>	В разных уголках России один и тот же головной убор назывался по-разному. Поэтому сегодня специалисты не могут окончательно договориться, что считать кикой, а что — сорокой. Путаница в терминах, помноженная на великое разнообразие русских головных уборов, привела к тому, что в литературе под сорокой часто имеется в виду одна из деталей кики и, наоборот, под кикой понимается составная часть сороки. В ряде регионов примерно с XVII века сорока существовала как самостоятельный сложносочиненный убор замужней женщины. Яркий пример тому — тульская сорока.</a:t>
            </a:r>
          </a:p>
          <a:p>
            <a:pPr algn="just"/>
            <a:r>
              <a:rPr lang="ru-RU" sz="1600" dirty="0" smtClean="0">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Оправдывая свое «птичье» название, сорока делилась на боковые части — крылья и заднюю — хвост. </a:t>
            </a:r>
            <a:r>
              <a:rPr lang="ru-RU" sz="1600" dirty="0" smtClean="0">
                <a:latin typeface="Times New Roman" pitchFamily="18" charset="0"/>
                <a:cs typeface="Times New Roman" pitchFamily="18" charset="0"/>
              </a:rPr>
              <a:t>Хвост представлял собой нашитые по кругу плиссированные разноцветные ленты, что делало его похожим на павлиний. С головным убором рифмовались яркие розетки, которые пришивали на понёву сзади. Такой наряд женщины носили по праздникам, обычно в первые два-три года после свадьбы.</a:t>
            </a:r>
          </a:p>
          <a:p>
            <a:pPr algn="just"/>
            <a:r>
              <a:rPr lang="ru-RU" sz="1600" dirty="0" smtClean="0">
                <a:latin typeface="Times New Roman" pitchFamily="18" charset="0"/>
                <a:cs typeface="Times New Roman" pitchFamily="18" charset="0"/>
              </a:rPr>
              <a:t>	Практически все хранящиеся в музеях и личных коллекциях сороки подобного кроя были найдены на территории Тульской губернии.</a:t>
            </a:r>
            <a:endParaRPr lang="ru-RU" sz="16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428604"/>
            <a:ext cx="8429684" cy="5632311"/>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Тесные </a:t>
            </a:r>
            <a:r>
              <a:rPr lang="ru-RU" dirty="0">
                <a:latin typeface="Times New Roman" pitchFamily="18" charset="0"/>
                <a:cs typeface="Times New Roman" pitchFamily="18" charset="0"/>
              </a:rPr>
              <a:t>связи Руси домонгольского периода с Византией и </a:t>
            </a:r>
            <a:r>
              <a:rPr lang="ru-RU" dirty="0" smtClean="0">
                <a:latin typeface="Times New Roman" pitchFamily="18" charset="0"/>
                <a:cs typeface="Times New Roman" pitchFamily="18" charset="0"/>
              </a:rPr>
              <a:t>Западной Европой </a:t>
            </a:r>
            <a:r>
              <a:rPr lang="ru-RU" dirty="0">
                <a:latin typeface="Times New Roman" pitchFamily="18" charset="0"/>
                <a:cs typeface="Times New Roman" pitchFamily="18" charset="0"/>
              </a:rPr>
              <a:t>определили характер русского костюма этого периода, </a:t>
            </a:r>
            <a:r>
              <a:rPr lang="ru-RU" dirty="0" smtClean="0">
                <a:latin typeface="Times New Roman" pitchFamily="18" charset="0"/>
                <a:cs typeface="Times New Roman" pitchFamily="18" charset="0"/>
              </a:rPr>
              <a:t>который</a:t>
            </a:r>
            <a:r>
              <a:rPr lang="ru-RU" dirty="0">
                <a:latin typeface="Times New Roman" pitchFamily="18" charset="0"/>
                <a:cs typeface="Times New Roman" pitchFamily="18" charset="0"/>
              </a:rPr>
              <a:t>, несмотря на свою самобытность, соответствовал в то время </a:t>
            </a:r>
            <a:r>
              <a:rPr lang="ru-RU" dirty="0" smtClean="0">
                <a:latin typeface="Times New Roman" pitchFamily="18" charset="0"/>
                <a:cs typeface="Times New Roman" pitchFamily="18" charset="0"/>
              </a:rPr>
              <a:t>общему направлению </a:t>
            </a:r>
            <a:r>
              <a:rPr lang="ru-RU" dirty="0">
                <a:latin typeface="Times New Roman" pitchFamily="18" charset="0"/>
                <a:cs typeface="Times New Roman" pitchFamily="18" charset="0"/>
              </a:rPr>
              <a:t>в развитии европейских мод. Верхние и парадные </a:t>
            </a:r>
            <a:r>
              <a:rPr lang="ru-RU" dirty="0" smtClean="0">
                <a:latin typeface="Times New Roman" pitchFamily="18" charset="0"/>
                <a:cs typeface="Times New Roman" pitchFamily="18" charset="0"/>
              </a:rPr>
              <a:t>одежды боярства</a:t>
            </a:r>
            <a:r>
              <a:rPr lang="ru-RU" dirty="0">
                <a:latin typeface="Times New Roman" pitchFamily="18" charset="0"/>
                <a:cs typeface="Times New Roman" pitchFamily="18" charset="0"/>
              </a:rPr>
              <a:t>, а позже дворянства, изготовлялись большей частью из </a:t>
            </a:r>
            <a:r>
              <a:rPr lang="ru-RU" dirty="0" smtClean="0">
                <a:latin typeface="Times New Roman" pitchFamily="18" charset="0"/>
                <a:cs typeface="Times New Roman" pitchFamily="18" charset="0"/>
              </a:rPr>
              <a:t>привозных </a:t>
            </a:r>
            <a:r>
              <a:rPr lang="ru-RU" dirty="0">
                <a:latin typeface="Times New Roman" pitchFamily="18" charset="0"/>
                <a:cs typeface="Times New Roman" pitchFamily="18" charset="0"/>
              </a:rPr>
              <a:t>тканей. Почти все русские одежды этого периода надевались </a:t>
            </a:r>
            <a:r>
              <a:rPr lang="ru-RU" dirty="0" smtClean="0">
                <a:latin typeface="Times New Roman" pitchFamily="18" charset="0"/>
                <a:cs typeface="Times New Roman" pitchFamily="18" charset="0"/>
              </a:rPr>
              <a:t>через голову</a:t>
            </a:r>
            <a:r>
              <a:rPr lang="ru-RU" dirty="0">
                <a:latin typeface="Times New Roman" pitchFamily="18" charset="0"/>
                <a:cs typeface="Times New Roman" pitchFamily="18" charset="0"/>
              </a:rPr>
              <a:t>, были накладными. Они имели спереди лишь небольшой разрез.</a:t>
            </a:r>
          </a:p>
          <a:p>
            <a:pPr algn="just"/>
            <a:r>
              <a:rPr lang="ru-RU" dirty="0">
                <a:latin typeface="Times New Roman" pitchFamily="18" charset="0"/>
                <a:cs typeface="Times New Roman" pitchFamily="18" charset="0"/>
              </a:rPr>
              <a:t>Будучи длиннополыми, русские одежды все-таки не достигали </a:t>
            </a:r>
            <a:r>
              <a:rPr lang="ru-RU" dirty="0" smtClean="0">
                <a:latin typeface="Times New Roman" pitchFamily="18" charset="0"/>
                <a:cs typeface="Times New Roman" pitchFamily="18" charset="0"/>
              </a:rPr>
              <a:t>такой длины</a:t>
            </a:r>
            <a:r>
              <a:rPr lang="ru-RU" dirty="0">
                <a:latin typeface="Times New Roman" pitchFamily="18" charset="0"/>
                <a:cs typeface="Times New Roman" pitchFamily="18" charset="0"/>
              </a:rPr>
              <a:t>, как в Византии. Даже княжеские костюмы были короче </a:t>
            </a:r>
            <a:r>
              <a:rPr lang="ru-RU" dirty="0" smtClean="0">
                <a:latin typeface="Times New Roman" pitchFamily="18" charset="0"/>
                <a:cs typeface="Times New Roman" pitchFamily="18" charset="0"/>
              </a:rPr>
              <a:t>византийских </a:t>
            </a:r>
            <a:r>
              <a:rPr lang="ru-RU" dirty="0">
                <a:latin typeface="Times New Roman" pitchFamily="18" charset="0"/>
                <a:cs typeface="Times New Roman" pitchFamily="18" charset="0"/>
              </a:rPr>
              <a:t>одежд, а классовая дифференциация проявлялась главным </a:t>
            </a:r>
            <a:r>
              <a:rPr lang="ru-RU" dirty="0" smtClean="0">
                <a:latin typeface="Times New Roman" pitchFamily="18" charset="0"/>
                <a:cs typeface="Times New Roman" pitchFamily="18" charset="0"/>
              </a:rPr>
              <a:t>образом </a:t>
            </a:r>
            <a:r>
              <a:rPr lang="ru-RU" dirty="0">
                <a:latin typeface="Times New Roman" pitchFamily="18" charset="0"/>
                <a:cs typeface="Times New Roman" pitchFamily="18" charset="0"/>
              </a:rPr>
              <a:t>в качестве тканей, из которых были сшиты </a:t>
            </a:r>
            <a:r>
              <a:rPr lang="ru-RU" dirty="0" smtClean="0">
                <a:latin typeface="Times New Roman" pitchFamily="18" charset="0"/>
                <a:cs typeface="Times New Roman" pitchFamily="18" charset="0"/>
              </a:rPr>
              <a:t>костюмы  (1-стр. 7,8).</a:t>
            </a:r>
          </a:p>
          <a:p>
            <a:pPr algn="just"/>
            <a:r>
              <a:rPr lang="ru-RU" dirty="0" smtClean="0">
                <a:latin typeface="Times New Roman" pitchFamily="18" charset="0"/>
                <a:cs typeface="Times New Roman" pitchFamily="18" charset="0"/>
              </a:rPr>
              <a:t>	Одежда великокняжеского периода отличалась богатством и торжественностью, в украшениях костюма стали появляться в большом количестве золотые, серебряные украшения, покрытые чернью и эмалью. В то же время у простого народа сохраняется свой, традиционный костюм.</a:t>
            </a:r>
          </a:p>
          <a:p>
            <a:pPr algn="just"/>
            <a:r>
              <a:rPr lang="ru-RU" dirty="0" smtClean="0">
                <a:latin typeface="Times New Roman" pitchFamily="18" charset="0"/>
                <a:cs typeface="Times New Roman" pitchFamily="18" charset="0"/>
              </a:rPr>
              <a:t>	В период татарского ига и роста Москвы Русь была отчуждена от влияния иностранной культуры. Вся обстановка русской жизни слагалась самобытно, при некотором влиянии татар. Вырабатывается костюм, отличавшийся от того, который носили в Киевской Руси.</a:t>
            </a:r>
          </a:p>
          <a:p>
            <a:pPr algn="just"/>
            <a:endParaRPr lang="ru-RU"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лопата кичка.jpg"/>
          <p:cNvPicPr>
            <a:picLocks noChangeAspect="1"/>
          </p:cNvPicPr>
          <p:nvPr/>
        </p:nvPicPr>
        <p:blipFill>
          <a:blip r:embed="rId2" cstate="print">
            <a:biLevel thresh="50000"/>
          </a:blip>
          <a:stretch>
            <a:fillRect/>
          </a:stretch>
        </p:blipFill>
        <p:spPr>
          <a:xfrm>
            <a:off x="2786050" y="2571744"/>
            <a:ext cx="2813649" cy="2085981"/>
          </a:xfrm>
          <a:prstGeom prst="rect">
            <a:avLst/>
          </a:prstGeom>
        </p:spPr>
      </p:pic>
      <p:pic>
        <p:nvPicPr>
          <p:cNvPr id="14" name="Рисунок 13" descr="коруна.jpg"/>
          <p:cNvPicPr>
            <a:picLocks noChangeAspect="1"/>
          </p:cNvPicPr>
          <p:nvPr/>
        </p:nvPicPr>
        <p:blipFill>
          <a:blip r:embed="rId3" cstate="print">
            <a:biLevel thresh="50000"/>
            <a:lum/>
          </a:blip>
          <a:stretch>
            <a:fillRect/>
          </a:stretch>
        </p:blipFill>
        <p:spPr>
          <a:xfrm>
            <a:off x="500034" y="2571744"/>
            <a:ext cx="2651144" cy="2074808"/>
          </a:xfrm>
          <a:prstGeom prst="rect">
            <a:avLst/>
          </a:prstGeom>
        </p:spPr>
      </p:pic>
      <p:sp>
        <p:nvSpPr>
          <p:cNvPr id="2" name="Заголовок 1"/>
          <p:cNvSpPr>
            <a:spLocks noGrp="1"/>
          </p:cNvSpPr>
          <p:nvPr>
            <p:ph type="title"/>
          </p:nvPr>
        </p:nvSpPr>
        <p:spPr>
          <a:xfrm>
            <a:off x="1071538" y="285728"/>
            <a:ext cx="7239000" cy="894382"/>
          </a:xfrm>
        </p:spPr>
        <p:txBody>
          <a:bodyPr>
            <a:noAutofit/>
          </a:bodyPr>
          <a:lstStyle/>
          <a:p>
            <a:pPr algn="ctr"/>
            <a:r>
              <a:rPr lang="ru-RU" sz="3200" b="1" dirty="0" smtClean="0">
                <a:solidFill>
                  <a:srgbClr val="C00000"/>
                </a:solidFill>
                <a:latin typeface="Times New Roman" pitchFamily="18" charset="0"/>
                <a:cs typeface="Times New Roman" pitchFamily="18" charset="0"/>
              </a:rPr>
              <a:t>Головные уборы молодухи</a:t>
            </a:r>
            <a:endParaRPr lang="ru-RU" sz="32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85720" y="1643050"/>
            <a:ext cx="7429552" cy="4812686"/>
          </a:xfrm>
        </p:spPr>
        <p:txBody>
          <a:bodyPr/>
          <a:lstStyle/>
          <a:p>
            <a:pPr>
              <a:buNone/>
            </a:pPr>
            <a:r>
              <a:rPr lang="ru-RU" sz="4000" b="1" dirty="0" smtClean="0">
                <a:latin typeface="Times New Roman" pitchFamily="18" charset="0"/>
                <a:cs typeface="Times New Roman" pitchFamily="18" charset="0"/>
              </a:rPr>
              <a:t>   </a:t>
            </a:r>
            <a:endParaRPr lang="ru-RU" dirty="0"/>
          </a:p>
        </p:txBody>
      </p:sp>
      <p:sp>
        <p:nvSpPr>
          <p:cNvPr id="8" name="Прямоугольник 7"/>
          <p:cNvSpPr/>
          <p:nvPr/>
        </p:nvSpPr>
        <p:spPr>
          <a:xfrm>
            <a:off x="714348" y="4929198"/>
            <a:ext cx="2071702"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Рис.5 «Коруна»</a:t>
            </a:r>
            <a:endParaRPr lang="ru-RU" sz="1400" b="1" dirty="0">
              <a:solidFill>
                <a:schemeClr val="tx1"/>
              </a:solidFill>
              <a:latin typeface="Times New Roman" pitchFamily="18" charset="0"/>
              <a:cs typeface="Times New Roman" pitchFamily="18" charset="0"/>
            </a:endParaRPr>
          </a:p>
        </p:txBody>
      </p:sp>
      <p:sp>
        <p:nvSpPr>
          <p:cNvPr id="9" name="Прямоугольник 8"/>
          <p:cNvSpPr/>
          <p:nvPr/>
        </p:nvSpPr>
        <p:spPr>
          <a:xfrm>
            <a:off x="3428992" y="4857760"/>
            <a:ext cx="2214578" cy="9286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Рис.6 «Лопатообразная кичка»</a:t>
            </a:r>
            <a:endParaRPr lang="ru-RU" sz="1400" b="1" dirty="0">
              <a:solidFill>
                <a:schemeClr val="tx1"/>
              </a:solidFill>
              <a:latin typeface="Times New Roman" pitchFamily="18" charset="0"/>
              <a:cs typeface="Times New Roman" pitchFamily="18" charset="0"/>
            </a:endParaRPr>
          </a:p>
        </p:txBody>
      </p:sp>
      <p:sp>
        <p:nvSpPr>
          <p:cNvPr id="13" name="Прямоугольник 12"/>
          <p:cNvSpPr/>
          <p:nvPr/>
        </p:nvSpPr>
        <p:spPr>
          <a:xfrm>
            <a:off x="6286512" y="4929198"/>
            <a:ext cx="2286016"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Рис.7 «Повойник»</a:t>
            </a:r>
            <a:endParaRPr lang="ru-RU" sz="1400" b="1" dirty="0">
              <a:solidFill>
                <a:schemeClr val="tx1"/>
              </a:solidFill>
              <a:latin typeface="Times New Roman" pitchFamily="18" charset="0"/>
              <a:cs typeface="Times New Roman" pitchFamily="18" charset="0"/>
            </a:endParaRPr>
          </a:p>
        </p:txBody>
      </p:sp>
      <p:pic>
        <p:nvPicPr>
          <p:cNvPr id="16" name="Рисунок 15" descr="повойник.jpg"/>
          <p:cNvPicPr>
            <a:picLocks noChangeAspect="1"/>
          </p:cNvPicPr>
          <p:nvPr/>
        </p:nvPicPr>
        <p:blipFill>
          <a:blip r:embed="rId4" cstate="print">
            <a:biLevel thresh="50000"/>
          </a:blip>
          <a:stretch>
            <a:fillRect/>
          </a:stretch>
        </p:blipFill>
        <p:spPr>
          <a:xfrm>
            <a:off x="5929322" y="2428868"/>
            <a:ext cx="2611279" cy="2133606"/>
          </a:xfrm>
          <a:prstGeom prst="rect">
            <a:avLst/>
          </a:prstGeom>
        </p:spPr>
      </p:pic>
      <p:sp>
        <p:nvSpPr>
          <p:cNvPr id="10" name="Прямоугольник 9"/>
          <p:cNvSpPr/>
          <p:nvPr/>
        </p:nvSpPr>
        <p:spPr>
          <a:xfrm>
            <a:off x="1071538" y="1428736"/>
            <a:ext cx="7215238" cy="369332"/>
          </a:xfrm>
          <a:prstGeom prst="rect">
            <a:avLst/>
          </a:prstGeom>
        </p:spPr>
        <p:txBody>
          <a:bodyPr wrap="square">
            <a:spAutoFit/>
          </a:bodyPr>
          <a:lstStyle/>
          <a:p>
            <a:pPr algn="ctr">
              <a:buNone/>
            </a:pPr>
            <a:r>
              <a:rPr lang="ru-RU" b="1" dirty="0" smtClean="0">
                <a:latin typeface="Times New Roman" pitchFamily="18" charset="0"/>
                <a:cs typeface="Times New Roman" pitchFamily="18" charset="0"/>
              </a:rPr>
              <a:t>Рогатая кичка, </a:t>
            </a:r>
            <a:r>
              <a:rPr lang="ru-RU" b="1" dirty="0" err="1" smtClean="0">
                <a:latin typeface="Times New Roman" pitchFamily="18" charset="0"/>
                <a:cs typeface="Times New Roman" pitchFamily="18" charset="0"/>
              </a:rPr>
              <a:t>лопатообразная</a:t>
            </a:r>
            <a:r>
              <a:rPr lang="ru-RU" b="1" dirty="0" smtClean="0">
                <a:latin typeface="Times New Roman" pitchFamily="18" charset="0"/>
                <a:cs typeface="Times New Roman" pitchFamily="18" charset="0"/>
              </a:rPr>
              <a:t> кичка, </a:t>
            </a:r>
            <a:r>
              <a:rPr lang="ru-RU" b="1" dirty="0" smtClean="0">
                <a:latin typeface="Times New Roman" pitchFamily="18" charset="0"/>
                <a:cs typeface="Times New Roman" pitchFamily="18" charset="0"/>
              </a:rPr>
              <a:t>повойник.</a:t>
            </a:r>
            <a:endParaRPr lang="ru-RU"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642910" y="428604"/>
            <a:ext cx="3719689" cy="4572008"/>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4674972" y="428604"/>
            <a:ext cx="4244445" cy="5214974"/>
          </a:xfrm>
          <a:prstGeom prst="rect">
            <a:avLst/>
          </a:prstGeom>
          <a:noFill/>
          <a:ln w="9525">
            <a:noFill/>
            <a:miter lim="800000"/>
            <a:headEnd/>
            <a:tailEnd/>
          </a:ln>
          <a:effectLst/>
        </p:spPr>
      </p:pic>
      <p:sp>
        <p:nvSpPr>
          <p:cNvPr id="7" name="Прямоугольник 6"/>
          <p:cNvSpPr/>
          <p:nvPr/>
        </p:nvSpPr>
        <p:spPr>
          <a:xfrm>
            <a:off x="357158" y="5143512"/>
            <a:ext cx="4000528"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Кокошник. Вторая половина 19 века. Псковская губерния.</a:t>
            </a:r>
            <a:endParaRPr lang="ru-RU" sz="1600" dirty="0"/>
          </a:p>
        </p:txBody>
      </p:sp>
      <p:sp>
        <p:nvSpPr>
          <p:cNvPr id="8" name="Прямоугольник 7"/>
          <p:cNvSpPr/>
          <p:nvPr/>
        </p:nvSpPr>
        <p:spPr>
          <a:xfrm>
            <a:off x="4429124" y="5786454"/>
            <a:ext cx="4429156"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Девичьи </a:t>
            </a:r>
            <a:r>
              <a:rPr lang="ru-RU" sz="1600" smtClean="0">
                <a:latin typeface="Times New Roman" pitchFamily="18" charset="0"/>
                <a:cs typeface="Times New Roman" pitchFamily="18" charset="0"/>
              </a:rPr>
              <a:t>головные уборы - </a:t>
            </a:r>
            <a:r>
              <a:rPr lang="ru-RU" sz="1600" dirty="0" err="1" smtClean="0">
                <a:latin typeface="Times New Roman" pitchFamily="18" charset="0"/>
                <a:cs typeface="Times New Roman" pitchFamily="18" charset="0"/>
              </a:rPr>
              <a:t>налобень</a:t>
            </a:r>
            <a:r>
              <a:rPr lang="ru-RU" sz="1600" dirty="0" smtClean="0">
                <a:latin typeface="Times New Roman" pitchFamily="18" charset="0"/>
                <a:cs typeface="Times New Roman" pitchFamily="18" charset="0"/>
              </a:rPr>
              <a:t>, венок или перевязка. 19 век. Вологодская, </a:t>
            </a:r>
            <a:r>
              <a:rPr lang="ru-RU" sz="1600" dirty="0" err="1" smtClean="0">
                <a:latin typeface="Times New Roman" pitchFamily="18" charset="0"/>
                <a:cs typeface="Times New Roman" pitchFamily="18" charset="0"/>
              </a:rPr>
              <a:t>Олонецкая</a:t>
            </a:r>
            <a:r>
              <a:rPr lang="ru-RU" sz="1600" dirty="0" smtClean="0">
                <a:latin typeface="Times New Roman" pitchFamily="18" charset="0"/>
                <a:cs typeface="Times New Roman" pitchFamily="18" charset="0"/>
              </a:rPr>
              <a:t>, Архангельская губернии.</a:t>
            </a:r>
            <a:endParaRPr lang="ru-RU" sz="1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428604"/>
            <a:ext cx="8643998" cy="1477328"/>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err="1" smtClean="0">
                <a:solidFill>
                  <a:srgbClr val="C00000"/>
                </a:solidFill>
                <a:latin typeface="Times New Roman" pitchFamily="18" charset="0"/>
                <a:cs typeface="Times New Roman" pitchFamily="18" charset="0"/>
              </a:rPr>
              <a:t>Сажение</a:t>
            </a:r>
            <a:r>
              <a:rPr lang="ru-RU" b="1" dirty="0" smtClean="0">
                <a:solidFill>
                  <a:srgbClr val="C00000"/>
                </a:solidFill>
                <a:latin typeface="Times New Roman" pitchFamily="18" charset="0"/>
                <a:cs typeface="Times New Roman" pitchFamily="18" charset="0"/>
              </a:rPr>
              <a:t> по бели </a:t>
            </a:r>
            <a:r>
              <a:rPr lang="ru-RU" dirty="0" smtClean="0">
                <a:latin typeface="Times New Roman" pitchFamily="18" charset="0"/>
                <a:cs typeface="Times New Roman" pitchFamily="18" charset="0"/>
              </a:rPr>
              <a:t>- старинная техника объемной вышивки, когда непосредственно на ткань по определенному рисунку  пришивается скрученная бель - шнур, а по нему сажается, то есть пришивается, жемчуг, бисер, стразы и другие элементы украшения.</a:t>
            </a:r>
          </a:p>
          <a:p>
            <a:pPr algn="just"/>
            <a:endParaRPr lang="ru-RU" dirty="0">
              <a:latin typeface="Times New Roman" pitchFamily="18" charset="0"/>
              <a:cs typeface="Times New Roman" pitchFamily="18" charset="0"/>
            </a:endParaRPr>
          </a:p>
        </p:txBody>
      </p:sp>
      <p:pic>
        <p:nvPicPr>
          <p:cNvPr id="3" name="Рисунок 2" descr="IMG_4317.jpg"/>
          <p:cNvPicPr>
            <a:picLocks noChangeAspect="1"/>
          </p:cNvPicPr>
          <p:nvPr/>
        </p:nvPicPr>
        <p:blipFill>
          <a:blip r:embed="rId2" cstate="print"/>
          <a:stretch>
            <a:fillRect/>
          </a:stretch>
        </p:blipFill>
        <p:spPr>
          <a:xfrm>
            <a:off x="1214414" y="1714488"/>
            <a:ext cx="2500330" cy="1922008"/>
          </a:xfrm>
          <a:prstGeom prst="rect">
            <a:avLst/>
          </a:prstGeom>
        </p:spPr>
      </p:pic>
      <p:sp>
        <p:nvSpPr>
          <p:cNvPr id="4" name="Прямоугольник 3"/>
          <p:cNvSpPr/>
          <p:nvPr/>
        </p:nvSpPr>
        <p:spPr>
          <a:xfrm>
            <a:off x="1214414" y="3786190"/>
            <a:ext cx="2616486" cy="307777"/>
          </a:xfrm>
          <a:prstGeom prst="rect">
            <a:avLst/>
          </a:prstGeom>
        </p:spPr>
        <p:txBody>
          <a:bodyPr wrap="none">
            <a:spAutoFit/>
          </a:bodyPr>
          <a:lstStyle/>
          <a:p>
            <a:r>
              <a:rPr lang="ru-RU" sz="1400" b="1" dirty="0" smtClean="0">
                <a:latin typeface="Times New Roman" pitchFamily="18" charset="0"/>
                <a:cs typeface="Times New Roman" pitchFamily="18" charset="0"/>
              </a:rPr>
              <a:t>1. Выметать шнур по контуру</a:t>
            </a:r>
            <a:endParaRPr lang="ru-RU" sz="1400" dirty="0"/>
          </a:p>
        </p:txBody>
      </p:sp>
      <p:pic>
        <p:nvPicPr>
          <p:cNvPr id="5" name="Рисунок 4" descr="IMG_4318.jpg"/>
          <p:cNvPicPr>
            <a:picLocks noChangeAspect="1"/>
          </p:cNvPicPr>
          <p:nvPr/>
        </p:nvPicPr>
        <p:blipFill>
          <a:blip r:embed="rId3" cstate="print"/>
          <a:stretch>
            <a:fillRect/>
          </a:stretch>
        </p:blipFill>
        <p:spPr>
          <a:xfrm>
            <a:off x="5143504" y="1643050"/>
            <a:ext cx="2233891" cy="2000264"/>
          </a:xfrm>
          <a:prstGeom prst="rect">
            <a:avLst/>
          </a:prstGeom>
        </p:spPr>
      </p:pic>
      <p:sp>
        <p:nvSpPr>
          <p:cNvPr id="6" name="Прямоугольник 5"/>
          <p:cNvSpPr/>
          <p:nvPr/>
        </p:nvSpPr>
        <p:spPr>
          <a:xfrm>
            <a:off x="5072066" y="3786190"/>
            <a:ext cx="2463560" cy="307777"/>
          </a:xfrm>
          <a:prstGeom prst="rect">
            <a:avLst/>
          </a:prstGeom>
        </p:spPr>
        <p:txBody>
          <a:bodyPr wrap="none">
            <a:spAutoFit/>
          </a:bodyPr>
          <a:lstStyle/>
          <a:p>
            <a:r>
              <a:rPr lang="ru-RU" sz="1400" b="1" dirty="0" smtClean="0">
                <a:latin typeface="Times New Roman" pitchFamily="18" charset="0"/>
                <a:cs typeface="Times New Roman" pitchFamily="18" charset="0"/>
              </a:rPr>
              <a:t>2. Нанизать жемчуг на нить</a:t>
            </a:r>
            <a:endParaRPr lang="ru-RU" sz="1400" dirty="0"/>
          </a:p>
        </p:txBody>
      </p:sp>
      <p:pic>
        <p:nvPicPr>
          <p:cNvPr id="7" name="Рисунок 6" descr="IMG_4325.jpg"/>
          <p:cNvPicPr>
            <a:picLocks noChangeAspect="1"/>
          </p:cNvPicPr>
          <p:nvPr/>
        </p:nvPicPr>
        <p:blipFill>
          <a:blip r:embed="rId4" cstate="print"/>
          <a:stretch>
            <a:fillRect/>
          </a:stretch>
        </p:blipFill>
        <p:spPr>
          <a:xfrm>
            <a:off x="1285852" y="4357694"/>
            <a:ext cx="2286019" cy="2148297"/>
          </a:xfrm>
          <a:prstGeom prst="rect">
            <a:avLst/>
          </a:prstGeom>
        </p:spPr>
      </p:pic>
      <p:sp>
        <p:nvSpPr>
          <p:cNvPr id="8" name="Прямоугольник 7"/>
          <p:cNvSpPr/>
          <p:nvPr/>
        </p:nvSpPr>
        <p:spPr>
          <a:xfrm>
            <a:off x="3714744" y="5143512"/>
            <a:ext cx="3269293" cy="307777"/>
          </a:xfrm>
          <a:prstGeom prst="rect">
            <a:avLst/>
          </a:prstGeom>
        </p:spPr>
        <p:txBody>
          <a:bodyPr wrap="none">
            <a:spAutoFit/>
          </a:bodyPr>
          <a:lstStyle/>
          <a:p>
            <a:pPr>
              <a:buNone/>
            </a:pPr>
            <a:r>
              <a:rPr lang="ru-RU" sz="1400" b="1" dirty="0" smtClean="0">
                <a:latin typeface="Times New Roman" pitchFamily="18" charset="0"/>
                <a:cs typeface="Times New Roman" pitchFamily="18" charset="0"/>
              </a:rPr>
              <a:t>3. Итоговый вариант вышивки </a:t>
            </a:r>
            <a:r>
              <a:rPr lang="ru-RU" sz="1400" b="1" dirty="0" smtClean="0">
                <a:latin typeface="Times New Roman" pitchFamily="18" charset="0"/>
                <a:cs typeface="Times New Roman" pitchFamily="18" charset="0"/>
              </a:rPr>
              <a:t>узора.</a:t>
            </a:r>
            <a:endParaRPr lang="ru-RU" sz="1400" b="1" dirty="0" smtClean="0">
              <a:latin typeface="Times New Roman" pitchFamily="18" charset="0"/>
              <a:cs typeface="Times New Roman" pitchFamily="18" charset="0"/>
            </a:endParaRPr>
          </a:p>
        </p:txBody>
      </p:sp>
      <p:sp>
        <p:nvSpPr>
          <p:cNvPr id="9" name="Прямоугольник 8"/>
          <p:cNvSpPr/>
          <p:nvPr/>
        </p:nvSpPr>
        <p:spPr>
          <a:xfrm>
            <a:off x="3786182" y="5857892"/>
            <a:ext cx="4786346" cy="738664"/>
          </a:xfrm>
          <a:prstGeom prst="rect">
            <a:avLst/>
          </a:prstGeom>
        </p:spPr>
        <p:txBody>
          <a:bodyPr wrap="square">
            <a:spAutoFit/>
          </a:bodyPr>
          <a:lstStyle/>
          <a:p>
            <a:pPr>
              <a:buNone/>
            </a:pPr>
            <a:r>
              <a:rPr lang="ru-RU" sz="1400" b="1" dirty="0" smtClean="0">
                <a:latin typeface="Times New Roman" pitchFamily="18" charset="0"/>
                <a:cs typeface="Times New Roman" pitchFamily="18" charset="0"/>
              </a:rPr>
              <a:t>Материал предоставлен из личных архивов преподавателя МБУДО «АДХШ им. А.М. Знака» Шаповал Г.Н.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85720" y="571480"/>
            <a:ext cx="3217975" cy="2500330"/>
          </a:xfrm>
          <a:prstGeom prst="rect">
            <a:avLst/>
          </a:prstGeom>
          <a:noFill/>
          <a:ln w="9525">
            <a:noFill/>
            <a:miter lim="800000"/>
            <a:headEnd/>
            <a:tailEnd/>
          </a:ln>
          <a:effectLst/>
        </p:spPr>
      </p:pic>
      <p:sp>
        <p:nvSpPr>
          <p:cNvPr id="3" name="Прямоугольник 2"/>
          <p:cNvSpPr/>
          <p:nvPr/>
        </p:nvSpPr>
        <p:spPr>
          <a:xfrm>
            <a:off x="214282" y="3214686"/>
            <a:ext cx="3429024"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Повойник (женский головной убор) . Конец 19 века Вологодская </a:t>
            </a:r>
            <a:r>
              <a:rPr lang="ru-RU" sz="1600" dirty="0" smtClean="0">
                <a:latin typeface="Times New Roman" pitchFamily="18" charset="0"/>
                <a:cs typeface="Times New Roman" pitchFamily="18" charset="0"/>
              </a:rPr>
              <a:t>губерния.</a:t>
            </a:r>
            <a:endParaRPr lang="ru-RU" sz="1600" dirty="0"/>
          </a:p>
        </p:txBody>
      </p:sp>
      <p:pic>
        <p:nvPicPr>
          <p:cNvPr id="3074" name="Picture 2"/>
          <p:cNvPicPr>
            <a:picLocks noChangeAspect="1" noChangeArrowheads="1"/>
          </p:cNvPicPr>
          <p:nvPr/>
        </p:nvPicPr>
        <p:blipFill>
          <a:blip r:embed="rId3" cstate="print"/>
          <a:srcRect/>
          <a:stretch>
            <a:fillRect/>
          </a:stretch>
        </p:blipFill>
        <p:spPr bwMode="auto">
          <a:xfrm>
            <a:off x="4000496" y="571480"/>
            <a:ext cx="4813357" cy="3929066"/>
          </a:xfrm>
          <a:prstGeom prst="rect">
            <a:avLst/>
          </a:prstGeom>
          <a:noFill/>
          <a:ln w="9525">
            <a:noFill/>
            <a:miter lim="800000"/>
            <a:headEnd/>
            <a:tailEnd/>
          </a:ln>
          <a:effectLst/>
        </p:spPr>
      </p:pic>
      <p:sp>
        <p:nvSpPr>
          <p:cNvPr id="5" name="Прямоугольник 4"/>
          <p:cNvSpPr/>
          <p:nvPr/>
        </p:nvSpPr>
        <p:spPr>
          <a:xfrm>
            <a:off x="4143372" y="4857760"/>
            <a:ext cx="4572000" cy="584775"/>
          </a:xfrm>
          <a:prstGeom prst="rect">
            <a:avLst/>
          </a:prstGeom>
        </p:spPr>
        <p:txBody>
          <a:bodyPr>
            <a:spAutoFit/>
          </a:bodyPr>
          <a:lstStyle/>
          <a:p>
            <a:pPr algn="ctr"/>
            <a:r>
              <a:rPr lang="ru-RU" sz="1600" dirty="0" smtClean="0">
                <a:latin typeface="Times New Roman" pitchFamily="18" charset="0"/>
                <a:cs typeface="Times New Roman" pitchFamily="18" charset="0"/>
              </a:rPr>
              <a:t>Кокошники. Вторая половина19 века. Костромская губерния </a:t>
            </a:r>
            <a:r>
              <a:rPr lang="ru-RU" sz="1600" dirty="0" smtClean="0">
                <a:latin typeface="Times New Roman" pitchFamily="18" charset="0"/>
                <a:cs typeface="Times New Roman" pitchFamily="18" charset="0"/>
              </a:rPr>
              <a:t>.</a:t>
            </a:r>
            <a:endParaRPr lang="ru-RU" sz="1600" dirty="0"/>
          </a:p>
        </p:txBody>
      </p:sp>
      <p:pic>
        <p:nvPicPr>
          <p:cNvPr id="3075" name="Picture 3"/>
          <p:cNvPicPr>
            <a:picLocks noChangeAspect="1" noChangeArrowheads="1"/>
          </p:cNvPicPr>
          <p:nvPr/>
        </p:nvPicPr>
        <p:blipFill>
          <a:blip r:embed="rId4" cstate="print"/>
          <a:srcRect/>
          <a:stretch>
            <a:fillRect/>
          </a:stretch>
        </p:blipFill>
        <p:spPr bwMode="auto">
          <a:xfrm>
            <a:off x="428596" y="3857628"/>
            <a:ext cx="3000396" cy="2689276"/>
          </a:xfrm>
          <a:prstGeom prst="rect">
            <a:avLst/>
          </a:prstGeom>
          <a:noFill/>
          <a:ln w="9525">
            <a:noFill/>
            <a:miter lim="800000"/>
            <a:headEnd/>
            <a:tailEnd/>
          </a:ln>
          <a:effectLst/>
        </p:spPr>
      </p:pic>
      <p:sp>
        <p:nvSpPr>
          <p:cNvPr id="7" name="Прямоугольник 6"/>
          <p:cNvSpPr/>
          <p:nvPr/>
        </p:nvSpPr>
        <p:spPr>
          <a:xfrm>
            <a:off x="4000496" y="6143644"/>
            <a:ext cx="4572000" cy="338554"/>
          </a:xfrm>
          <a:prstGeom prst="rect">
            <a:avLst/>
          </a:prstGeom>
        </p:spPr>
        <p:txBody>
          <a:bodyPr>
            <a:spAutoFit/>
          </a:bodyPr>
          <a:lstStyle/>
          <a:p>
            <a:pPr algn="ctr"/>
            <a:r>
              <a:rPr lang="ru-RU" sz="1600" dirty="0" smtClean="0">
                <a:latin typeface="Times New Roman" pitchFamily="18" charset="0"/>
                <a:cs typeface="Times New Roman" pitchFamily="18" charset="0"/>
              </a:rPr>
              <a:t>Кокошник. 19 век. </a:t>
            </a:r>
            <a:r>
              <a:rPr lang="ru-RU" sz="1600" dirty="0" err="1" smtClean="0">
                <a:latin typeface="Times New Roman" pitchFamily="18" charset="0"/>
                <a:cs typeface="Times New Roman" pitchFamily="18" charset="0"/>
              </a:rPr>
              <a:t>Олонецкая</a:t>
            </a:r>
            <a:r>
              <a:rPr lang="ru-RU" sz="1600" dirty="0" smtClean="0">
                <a:latin typeface="Times New Roman" pitchFamily="18" charset="0"/>
                <a:cs typeface="Times New Roman" pitchFamily="18" charset="0"/>
              </a:rPr>
              <a:t> губерния. </a:t>
            </a:r>
            <a:endParaRPr lang="ru-RU"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14349" y="214290"/>
            <a:ext cx="3786213" cy="3640173"/>
          </a:xfrm>
          <a:prstGeom prst="rect">
            <a:avLst/>
          </a:prstGeom>
          <a:noFill/>
          <a:ln w="9525">
            <a:noFill/>
            <a:miter lim="800000"/>
            <a:headEnd/>
            <a:tailEnd/>
          </a:ln>
          <a:effectLst/>
        </p:spPr>
      </p:pic>
      <p:sp>
        <p:nvSpPr>
          <p:cNvPr id="3" name="Прямоугольник 2"/>
          <p:cNvSpPr/>
          <p:nvPr/>
        </p:nvSpPr>
        <p:spPr>
          <a:xfrm>
            <a:off x="928662" y="4071942"/>
            <a:ext cx="3032369" cy="830997"/>
          </a:xfrm>
          <a:prstGeom prst="rect">
            <a:avLst/>
          </a:prstGeom>
        </p:spPr>
        <p:txBody>
          <a:bodyPr wrap="none">
            <a:spAutoFit/>
          </a:bodyPr>
          <a:lstStyle/>
          <a:p>
            <a:pPr algn="ctr"/>
            <a:r>
              <a:rPr lang="ru-RU" sz="1600" dirty="0" smtClean="0">
                <a:latin typeface="Times New Roman" pitchFamily="18" charset="0"/>
                <a:cs typeface="Times New Roman" pitchFamily="18" charset="0"/>
              </a:rPr>
              <a:t>Женские головные уборы. </a:t>
            </a:r>
          </a:p>
          <a:p>
            <a:pPr algn="ctr"/>
            <a:r>
              <a:rPr lang="ru-RU" sz="1600" dirty="0" smtClean="0">
                <a:latin typeface="Times New Roman" pitchFamily="18" charset="0"/>
                <a:cs typeface="Times New Roman" pitchFamily="18" charset="0"/>
              </a:rPr>
              <a:t>Рязанская, Орловская губернии. </a:t>
            </a:r>
          </a:p>
          <a:p>
            <a:pPr algn="ctr"/>
            <a:r>
              <a:rPr lang="ru-RU" sz="1600" dirty="0" smtClean="0">
                <a:latin typeface="Times New Roman" pitchFamily="18" charset="0"/>
                <a:cs typeface="Times New Roman" pitchFamily="18" charset="0"/>
              </a:rPr>
              <a:t>Конец 19 начало 20 века.</a:t>
            </a:r>
            <a:endParaRPr lang="ru-RU" sz="1600" dirty="0"/>
          </a:p>
        </p:txBody>
      </p:sp>
      <p:pic>
        <p:nvPicPr>
          <p:cNvPr id="1027" name="Picture 3"/>
          <p:cNvPicPr>
            <a:picLocks noChangeAspect="1" noChangeArrowheads="1"/>
          </p:cNvPicPr>
          <p:nvPr/>
        </p:nvPicPr>
        <p:blipFill>
          <a:blip r:embed="rId3" cstate="print"/>
          <a:srcRect/>
          <a:stretch>
            <a:fillRect/>
          </a:stretch>
        </p:blipFill>
        <p:spPr bwMode="auto">
          <a:xfrm>
            <a:off x="5715008" y="285728"/>
            <a:ext cx="2886074" cy="4664912"/>
          </a:xfrm>
          <a:prstGeom prst="rect">
            <a:avLst/>
          </a:prstGeom>
          <a:noFill/>
          <a:ln w="9525">
            <a:noFill/>
            <a:miter lim="800000"/>
            <a:headEnd/>
            <a:tailEnd/>
          </a:ln>
          <a:effectLst/>
        </p:spPr>
      </p:pic>
      <p:sp>
        <p:nvSpPr>
          <p:cNvPr id="5" name="Прямоугольник 4"/>
          <p:cNvSpPr/>
          <p:nvPr/>
        </p:nvSpPr>
        <p:spPr>
          <a:xfrm>
            <a:off x="5500694" y="5072074"/>
            <a:ext cx="3286148"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«Петух» (девичий головной убор).</a:t>
            </a:r>
          </a:p>
          <a:p>
            <a:pPr algn="ctr"/>
            <a:r>
              <a:rPr lang="ru-RU" sz="1600" dirty="0" smtClean="0">
                <a:latin typeface="Times New Roman" pitchFamily="18" charset="0"/>
                <a:cs typeface="Times New Roman" pitchFamily="18" charset="0"/>
              </a:rPr>
              <a:t>Конец 19 века. Рязанская губерния.</a:t>
            </a:r>
            <a:endParaRPr lang="ru-RU" sz="1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a:off x="428596" y="642918"/>
            <a:ext cx="4572032" cy="4295283"/>
          </a:xfrm>
          <a:prstGeom prst="rect">
            <a:avLst/>
          </a:prstGeom>
          <a:noFill/>
          <a:ln w="9525">
            <a:noFill/>
            <a:miter lim="800000"/>
            <a:headEnd/>
            <a:tailEnd/>
          </a:ln>
          <a:effectLst/>
        </p:spPr>
      </p:pic>
      <p:sp>
        <p:nvSpPr>
          <p:cNvPr id="3" name="Прямоугольник 2"/>
          <p:cNvSpPr/>
          <p:nvPr/>
        </p:nvSpPr>
        <p:spPr>
          <a:xfrm>
            <a:off x="285720" y="5072074"/>
            <a:ext cx="4714908"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Женские шейные и нагрудные украшения. Курская, Вологодская, Енисейская губернии. Конец 19 </a:t>
            </a:r>
            <a:r>
              <a:rPr lang="ru-RU" sz="1600" dirty="0" smtClean="0">
                <a:latin typeface="Times New Roman" pitchFamily="18" charset="0"/>
                <a:cs typeface="Times New Roman" pitchFamily="18" charset="0"/>
              </a:rPr>
              <a:t>века.</a:t>
            </a:r>
            <a:endParaRPr lang="ru-RU" sz="1600" dirty="0"/>
          </a:p>
        </p:txBody>
      </p:sp>
      <p:pic>
        <p:nvPicPr>
          <p:cNvPr id="11266" name="Picture 2"/>
          <p:cNvPicPr>
            <a:picLocks noChangeAspect="1" noChangeArrowheads="1"/>
          </p:cNvPicPr>
          <p:nvPr/>
        </p:nvPicPr>
        <p:blipFill>
          <a:blip r:embed="rId3" cstate="print"/>
          <a:srcRect/>
          <a:stretch>
            <a:fillRect/>
          </a:stretch>
        </p:blipFill>
        <p:spPr bwMode="auto">
          <a:xfrm>
            <a:off x="5643570" y="642918"/>
            <a:ext cx="3105149" cy="4319586"/>
          </a:xfrm>
          <a:prstGeom prst="rect">
            <a:avLst/>
          </a:prstGeom>
          <a:noFill/>
          <a:ln w="9525">
            <a:noFill/>
            <a:miter lim="800000"/>
            <a:headEnd/>
            <a:tailEnd/>
          </a:ln>
          <a:effectLst/>
        </p:spPr>
      </p:pic>
      <p:sp>
        <p:nvSpPr>
          <p:cNvPr id="5" name="Прямоугольник 4"/>
          <p:cNvSpPr/>
          <p:nvPr/>
        </p:nvSpPr>
        <p:spPr>
          <a:xfrm>
            <a:off x="5643570" y="5143512"/>
            <a:ext cx="3071834" cy="830997"/>
          </a:xfrm>
          <a:prstGeom prst="rect">
            <a:avLst/>
          </a:prstGeom>
        </p:spPr>
        <p:txBody>
          <a:bodyPr wrap="square">
            <a:spAutoFit/>
          </a:bodyPr>
          <a:lstStyle/>
          <a:p>
            <a:pPr algn="ctr"/>
            <a:r>
              <a:rPr lang="ru-RU" sz="1600" dirty="0" err="1" smtClean="0">
                <a:latin typeface="Times New Roman" pitchFamily="18" charset="0"/>
                <a:cs typeface="Times New Roman" pitchFamily="18" charset="0"/>
              </a:rPr>
              <a:t>Коруна</a:t>
            </a:r>
            <a:r>
              <a:rPr lang="ru-RU" sz="1600" dirty="0" smtClean="0">
                <a:latin typeface="Times New Roman" pitchFamily="18" charset="0"/>
                <a:cs typeface="Times New Roman" pitchFamily="18" charset="0"/>
              </a:rPr>
              <a:t> (девичий свадебный головной убор) . Конец 19 века Вологодская </a:t>
            </a:r>
            <a:r>
              <a:rPr lang="ru-RU" sz="1600" dirty="0" smtClean="0">
                <a:latin typeface="Times New Roman" pitchFamily="18" charset="0"/>
                <a:cs typeface="Times New Roman" pitchFamily="18" charset="0"/>
              </a:rPr>
              <a:t>губерния.</a:t>
            </a:r>
            <a:endParaRPr lang="ru-RU" sz="16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at04.gif"/>
          <p:cNvPicPr>
            <a:picLocks noChangeAspect="1"/>
          </p:cNvPicPr>
          <p:nvPr/>
        </p:nvPicPr>
        <p:blipFill>
          <a:blip r:embed="rId2" cstate="print"/>
          <a:stretch>
            <a:fillRect/>
          </a:stretch>
        </p:blipFill>
        <p:spPr>
          <a:xfrm>
            <a:off x="3859822" y="1857365"/>
            <a:ext cx="1150459" cy="2500330"/>
          </a:xfrm>
          <a:prstGeom prst="rect">
            <a:avLst/>
          </a:prstGeom>
        </p:spPr>
      </p:pic>
      <p:sp>
        <p:nvSpPr>
          <p:cNvPr id="2" name="Заголовок 1"/>
          <p:cNvSpPr>
            <a:spLocks noGrp="1"/>
          </p:cNvSpPr>
          <p:nvPr>
            <p:ph type="title"/>
          </p:nvPr>
        </p:nvSpPr>
        <p:spPr>
          <a:xfrm>
            <a:off x="928662" y="0"/>
            <a:ext cx="7239000" cy="894382"/>
          </a:xfrm>
        </p:spPr>
        <p:txBody>
          <a:bodyPr>
            <a:noAutofit/>
          </a:bodyPr>
          <a:lstStyle/>
          <a:p>
            <a:pPr algn="ctr"/>
            <a:r>
              <a:rPr lang="ru-RU" sz="3200" b="1" dirty="0" smtClean="0">
                <a:solidFill>
                  <a:srgbClr val="C00000"/>
                </a:solidFill>
                <a:latin typeface="Times New Roman" pitchFamily="18" charset="0"/>
                <a:cs typeface="Times New Roman" pitchFamily="18" charset="0"/>
              </a:rPr>
              <a:t>Девичьи головные уборы</a:t>
            </a:r>
            <a:endParaRPr lang="ru-RU" sz="3200" b="1" dirty="0">
              <a:solidFill>
                <a:srgbClr val="C00000"/>
              </a:solidFill>
              <a:latin typeface="Times New Roman" pitchFamily="18" charset="0"/>
              <a:cs typeface="Times New Roman" pitchFamily="18" charset="0"/>
            </a:endParaRPr>
          </a:p>
        </p:txBody>
      </p:sp>
      <p:sp>
        <p:nvSpPr>
          <p:cNvPr id="5" name="Прямоугольник 4"/>
          <p:cNvSpPr/>
          <p:nvPr/>
        </p:nvSpPr>
        <p:spPr>
          <a:xfrm>
            <a:off x="3428992" y="4500570"/>
            <a:ext cx="2286016" cy="5715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Рис.2 «Перевязка»</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7" name="Прямоугольник 6"/>
          <p:cNvSpPr/>
          <p:nvPr/>
        </p:nvSpPr>
        <p:spPr>
          <a:xfrm>
            <a:off x="3428992" y="1285860"/>
            <a:ext cx="4572000" cy="307777"/>
          </a:xfrm>
          <a:prstGeom prst="rect">
            <a:avLst/>
          </a:prstGeom>
        </p:spPr>
        <p:txBody>
          <a:bodyPr>
            <a:spAutoFit/>
          </a:bodyPr>
          <a:lstStyle/>
          <a:p>
            <a:pPr>
              <a:buNone/>
            </a:pPr>
            <a:r>
              <a:rPr lang="ru-RU" sz="1400" b="1" dirty="0" err="1" smtClean="0">
                <a:latin typeface="Times New Roman" pitchFamily="18" charset="0"/>
                <a:cs typeface="Times New Roman" pitchFamily="18" charset="0"/>
              </a:rPr>
              <a:t>Налобень</a:t>
            </a:r>
            <a:r>
              <a:rPr lang="ru-RU" sz="1400" b="1" dirty="0" smtClean="0">
                <a:latin typeface="Times New Roman" pitchFamily="18" charset="0"/>
                <a:cs typeface="Times New Roman" pitchFamily="18" charset="0"/>
              </a:rPr>
              <a:t>, венок, перевязка </a:t>
            </a:r>
          </a:p>
        </p:txBody>
      </p:sp>
      <p:sp>
        <p:nvSpPr>
          <p:cNvPr id="8" name="Прямоугольник 7"/>
          <p:cNvSpPr/>
          <p:nvPr/>
        </p:nvSpPr>
        <p:spPr>
          <a:xfrm>
            <a:off x="285720" y="1285860"/>
            <a:ext cx="4572000" cy="307777"/>
          </a:xfrm>
          <a:prstGeom prst="rect">
            <a:avLst/>
          </a:prstGeom>
        </p:spPr>
        <p:txBody>
          <a:bodyPr>
            <a:spAutoFit/>
          </a:bodyPr>
          <a:lstStyle/>
          <a:p>
            <a:pPr>
              <a:buNone/>
            </a:pPr>
            <a:r>
              <a:rPr lang="ru-RU" sz="1400" b="1" dirty="0" smtClean="0">
                <a:latin typeface="Times New Roman" pitchFamily="18" charset="0"/>
                <a:cs typeface="Times New Roman" pitchFamily="18" charset="0"/>
              </a:rPr>
              <a:t>Повязка, </a:t>
            </a:r>
            <a:r>
              <a:rPr lang="ru-RU" sz="1400" b="1" dirty="0" err="1" smtClean="0">
                <a:latin typeface="Times New Roman" pitchFamily="18" charset="0"/>
                <a:cs typeface="Times New Roman" pitchFamily="18" charset="0"/>
              </a:rPr>
              <a:t>почелок</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золотнуха</a:t>
            </a:r>
            <a:r>
              <a:rPr lang="ru-RU" sz="1400" b="1" dirty="0" smtClean="0">
                <a:latin typeface="Times New Roman" pitchFamily="18" charset="0"/>
                <a:cs typeface="Times New Roman" pitchFamily="18" charset="0"/>
              </a:rPr>
              <a:t> </a:t>
            </a:r>
          </a:p>
        </p:txBody>
      </p:sp>
      <p:pic>
        <p:nvPicPr>
          <p:cNvPr id="9" name="Рисунок 8" descr="почелок.jpg"/>
          <p:cNvPicPr>
            <a:picLocks noChangeAspect="1"/>
          </p:cNvPicPr>
          <p:nvPr/>
        </p:nvPicPr>
        <p:blipFill>
          <a:blip r:embed="rId3" cstate="print">
            <a:lum contrast="40000"/>
          </a:blip>
          <a:stretch>
            <a:fillRect/>
          </a:stretch>
        </p:blipFill>
        <p:spPr>
          <a:xfrm>
            <a:off x="714348" y="1857364"/>
            <a:ext cx="1830792" cy="2286016"/>
          </a:xfrm>
          <a:prstGeom prst="rect">
            <a:avLst/>
          </a:prstGeom>
        </p:spPr>
      </p:pic>
      <p:sp>
        <p:nvSpPr>
          <p:cNvPr id="10" name="Прямоугольник 9"/>
          <p:cNvSpPr/>
          <p:nvPr/>
        </p:nvSpPr>
        <p:spPr>
          <a:xfrm>
            <a:off x="357158" y="4500570"/>
            <a:ext cx="2143140" cy="5715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Рис.1 «Почелок»</a:t>
            </a:r>
            <a:endParaRPr lang="ru-RU" sz="1400" b="1" dirty="0">
              <a:solidFill>
                <a:schemeClr val="tx1"/>
              </a:solidFill>
              <a:latin typeface="Times New Roman" pitchFamily="18" charset="0"/>
              <a:cs typeface="Times New Roman" pitchFamily="18" charset="0"/>
            </a:endParaRPr>
          </a:p>
        </p:txBody>
      </p:sp>
      <p:pic>
        <p:nvPicPr>
          <p:cNvPr id="11" name="Рисунок 10" descr="повязка.jpg"/>
          <p:cNvPicPr>
            <a:picLocks noChangeAspect="1"/>
          </p:cNvPicPr>
          <p:nvPr/>
        </p:nvPicPr>
        <p:blipFill>
          <a:blip r:embed="rId4" cstate="print">
            <a:biLevel thresh="50000"/>
          </a:blip>
          <a:stretch>
            <a:fillRect/>
          </a:stretch>
        </p:blipFill>
        <p:spPr>
          <a:xfrm>
            <a:off x="6286512" y="1928802"/>
            <a:ext cx="2136336" cy="1714512"/>
          </a:xfrm>
          <a:prstGeom prst="rect">
            <a:avLst/>
          </a:prstGeom>
        </p:spPr>
      </p:pic>
      <p:sp>
        <p:nvSpPr>
          <p:cNvPr id="12" name="Прямоугольник 11"/>
          <p:cNvSpPr/>
          <p:nvPr/>
        </p:nvSpPr>
        <p:spPr>
          <a:xfrm>
            <a:off x="6357950" y="5929330"/>
            <a:ext cx="2286016" cy="5715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Рис.4 «Обруч»</a:t>
            </a:r>
            <a:endParaRPr lang="ru-RU" b="1" dirty="0">
              <a:latin typeface="Times New Roman" pitchFamily="18" charset="0"/>
              <a:cs typeface="Times New Roman" pitchFamily="18" charset="0"/>
            </a:endParaRPr>
          </a:p>
        </p:txBody>
      </p:sp>
      <p:pic>
        <p:nvPicPr>
          <p:cNvPr id="2050" name="Picture 2" descr="H:\Орнамент\обруч.jpeg"/>
          <p:cNvPicPr>
            <a:picLocks noChangeAspect="1" noChangeArrowheads="1"/>
          </p:cNvPicPr>
          <p:nvPr/>
        </p:nvPicPr>
        <p:blipFill>
          <a:blip r:embed="rId5" cstate="print"/>
          <a:srcRect/>
          <a:stretch>
            <a:fillRect/>
          </a:stretch>
        </p:blipFill>
        <p:spPr bwMode="auto">
          <a:xfrm>
            <a:off x="6500826" y="4357694"/>
            <a:ext cx="1804845" cy="1357322"/>
          </a:xfrm>
          <a:prstGeom prst="rect">
            <a:avLst/>
          </a:prstGeom>
          <a:noFill/>
        </p:spPr>
      </p:pic>
      <p:sp>
        <p:nvSpPr>
          <p:cNvPr id="13" name="Прямоугольник 12"/>
          <p:cNvSpPr/>
          <p:nvPr/>
        </p:nvSpPr>
        <p:spPr>
          <a:xfrm>
            <a:off x="6367474" y="3581400"/>
            <a:ext cx="2286016" cy="5715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Рис.3 «Платок»</a:t>
            </a:r>
            <a:endParaRPr lang="ru-RU" b="1" dirty="0">
              <a:latin typeface="Times New Roman" pitchFamily="18" charset="0"/>
              <a:cs typeface="Times New Roman" pitchFamily="18" charset="0"/>
            </a:endParaRPr>
          </a:p>
        </p:txBody>
      </p:sp>
      <p:sp>
        <p:nvSpPr>
          <p:cNvPr id="14" name="Прямоугольник 13"/>
          <p:cNvSpPr/>
          <p:nvPr/>
        </p:nvSpPr>
        <p:spPr>
          <a:xfrm>
            <a:off x="571472" y="785794"/>
            <a:ext cx="8215370" cy="369332"/>
          </a:xfrm>
          <a:prstGeom prst="rect">
            <a:avLst/>
          </a:prstGeom>
        </p:spPr>
        <p:txBody>
          <a:bodyPr wrap="square">
            <a:spAutoFit/>
          </a:bodyPr>
          <a:lstStyle/>
          <a:p>
            <a:pPr algn="ctr"/>
            <a:r>
              <a:rPr lang="ru-RU" dirty="0" smtClean="0">
                <a:latin typeface="Times New Roman" pitchFamily="18" charset="0"/>
                <a:cs typeface="Times New Roman" pitchFamily="18" charset="0"/>
              </a:rPr>
              <a:t>Девичий головной убор, оставлял открытой макушку и не закрывал волосы.</a:t>
            </a:r>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214290"/>
            <a:ext cx="7239000" cy="894382"/>
          </a:xfrm>
        </p:spPr>
        <p:txBody>
          <a:bodyPr>
            <a:noAutofit/>
          </a:bodyPr>
          <a:lstStyle/>
          <a:p>
            <a:pPr algn="ctr"/>
            <a:r>
              <a:rPr lang="ru-RU" sz="3200" b="1" dirty="0" smtClean="0">
                <a:solidFill>
                  <a:srgbClr val="C00000"/>
                </a:solidFill>
                <a:latin typeface="Times New Roman" pitchFamily="18" charset="0"/>
                <a:cs typeface="Times New Roman" pitchFamily="18" charset="0"/>
              </a:rPr>
              <a:t>Девичьи головные уборы</a:t>
            </a:r>
            <a:endParaRPr lang="ru-RU" sz="32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047776" y="1643050"/>
            <a:ext cx="7239000" cy="4812686"/>
          </a:xfrm>
        </p:spPr>
        <p:txBody>
          <a:bodyPr/>
          <a:lstStyle/>
          <a:p>
            <a:pPr algn="ctr">
              <a:buNone/>
            </a:pPr>
            <a:r>
              <a:rPr lang="ru-RU" sz="1400" b="1" dirty="0" smtClean="0">
                <a:latin typeface="Times New Roman" pitchFamily="18" charset="0"/>
                <a:cs typeface="Times New Roman" pitchFamily="18" charset="0"/>
              </a:rPr>
              <a:t>Венец, </a:t>
            </a:r>
            <a:r>
              <a:rPr lang="ru-RU" sz="1400" b="1" dirty="0" err="1" smtClean="0">
                <a:latin typeface="Times New Roman" pitchFamily="18" charset="0"/>
                <a:cs typeface="Times New Roman" pitchFamily="18" charset="0"/>
              </a:rPr>
              <a:t>коруна</a:t>
            </a:r>
            <a:r>
              <a:rPr lang="ru-RU" sz="1400" b="1" dirty="0" smtClean="0">
                <a:latin typeface="Times New Roman" pitchFamily="18" charset="0"/>
                <a:cs typeface="Times New Roman" pitchFamily="18" charset="0"/>
              </a:rPr>
              <a:t>, челка, рефидь</a:t>
            </a:r>
          </a:p>
          <a:p>
            <a:pPr>
              <a:buNone/>
            </a:pPr>
            <a:endParaRPr lang="ru-RU" dirty="0"/>
          </a:p>
        </p:txBody>
      </p:sp>
      <p:pic>
        <p:nvPicPr>
          <p:cNvPr id="6" name="Рисунок 5" descr="коруна.jpg"/>
          <p:cNvPicPr>
            <a:picLocks noChangeAspect="1"/>
          </p:cNvPicPr>
          <p:nvPr/>
        </p:nvPicPr>
        <p:blipFill>
          <a:blip r:embed="rId2" cstate="print">
            <a:biLevel thresh="50000"/>
          </a:blip>
          <a:stretch>
            <a:fillRect/>
          </a:stretch>
        </p:blipFill>
        <p:spPr>
          <a:xfrm>
            <a:off x="928662" y="2357430"/>
            <a:ext cx="3203313" cy="3071834"/>
          </a:xfrm>
          <a:prstGeom prst="rect">
            <a:avLst/>
          </a:prstGeom>
        </p:spPr>
      </p:pic>
      <p:sp>
        <p:nvSpPr>
          <p:cNvPr id="8" name="Прямоугольник 7"/>
          <p:cNvSpPr/>
          <p:nvPr/>
        </p:nvSpPr>
        <p:spPr>
          <a:xfrm>
            <a:off x="1714480" y="5857892"/>
            <a:ext cx="2071702"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Рис.5 «Коруна»</a:t>
            </a:r>
            <a:endParaRPr lang="ru-RU" sz="1400" b="1" dirty="0">
              <a:solidFill>
                <a:schemeClr val="tx1"/>
              </a:solidFill>
              <a:latin typeface="Times New Roman" pitchFamily="18" charset="0"/>
              <a:cs typeface="Times New Roman" pitchFamily="18" charset="0"/>
            </a:endParaRPr>
          </a:p>
        </p:txBody>
      </p:sp>
      <p:sp>
        <p:nvSpPr>
          <p:cNvPr id="9" name="Прямоугольник 8"/>
          <p:cNvSpPr/>
          <p:nvPr/>
        </p:nvSpPr>
        <p:spPr>
          <a:xfrm>
            <a:off x="5715008" y="5857892"/>
            <a:ext cx="2000264" cy="5715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itchFamily="18" charset="0"/>
                <a:cs typeface="Times New Roman" pitchFamily="18" charset="0"/>
              </a:rPr>
              <a:t>Рис.6 </a:t>
            </a:r>
            <a:r>
              <a:rPr lang="ru-RU" sz="1400" b="1" dirty="0" smtClean="0">
                <a:solidFill>
                  <a:schemeClr val="tx1"/>
                </a:solidFill>
                <a:latin typeface="Times New Roman" pitchFamily="18" charset="0"/>
                <a:cs typeface="Times New Roman" pitchFamily="18" charset="0"/>
              </a:rPr>
              <a:t>«Венец»</a:t>
            </a:r>
            <a:endParaRPr lang="ru-RU" sz="1400" b="1" dirty="0">
              <a:solidFill>
                <a:schemeClr val="tx1"/>
              </a:solidFill>
              <a:latin typeface="Times New Roman" pitchFamily="18" charset="0"/>
              <a:cs typeface="Times New Roman" pitchFamily="18" charset="0"/>
            </a:endParaRPr>
          </a:p>
        </p:txBody>
      </p:sp>
      <p:pic>
        <p:nvPicPr>
          <p:cNvPr id="10" name="Рисунок 9" descr="коруна123.jpg"/>
          <p:cNvPicPr>
            <a:picLocks noChangeAspect="1"/>
          </p:cNvPicPr>
          <p:nvPr/>
        </p:nvPicPr>
        <p:blipFill>
          <a:blip r:embed="rId3" cstate="print">
            <a:biLevel thresh="50000"/>
          </a:blip>
          <a:stretch>
            <a:fillRect/>
          </a:stretch>
        </p:blipFill>
        <p:spPr>
          <a:xfrm>
            <a:off x="5357818" y="2428868"/>
            <a:ext cx="2857488" cy="2857488"/>
          </a:xfrm>
          <a:prstGeom prst="rect">
            <a:avLst/>
          </a:prstGeom>
        </p:spPr>
      </p:pic>
      <p:sp>
        <p:nvSpPr>
          <p:cNvPr id="11" name="Прямоугольник 10"/>
          <p:cNvSpPr/>
          <p:nvPr/>
        </p:nvSpPr>
        <p:spPr>
          <a:xfrm>
            <a:off x="642910" y="1071546"/>
            <a:ext cx="8215370" cy="369332"/>
          </a:xfrm>
          <a:prstGeom prst="rect">
            <a:avLst/>
          </a:prstGeom>
        </p:spPr>
        <p:txBody>
          <a:bodyPr wrap="square">
            <a:spAutoFit/>
          </a:bodyPr>
          <a:lstStyle/>
          <a:p>
            <a:pPr algn="ctr"/>
            <a:r>
              <a:rPr lang="ru-RU" dirty="0" smtClean="0">
                <a:latin typeface="Times New Roman" pitchFamily="18" charset="0"/>
                <a:cs typeface="Times New Roman" pitchFamily="18" charset="0"/>
              </a:rPr>
              <a:t>Головной убор замужней женщины, закрывал всю голову и волосы.</a:t>
            </a:r>
            <a:endParaRPr lang="ru-RU"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71802" y="642918"/>
            <a:ext cx="3426836" cy="584775"/>
          </a:xfrm>
          <a:prstGeom prst="rect">
            <a:avLst/>
          </a:prstGeom>
        </p:spPr>
        <p:txBody>
          <a:bodyPr wrap="none">
            <a:spAutoFit/>
          </a:bodyPr>
          <a:lstStyle/>
          <a:p>
            <a:r>
              <a:rPr lang="ru-RU" sz="3200" b="1" dirty="0" smtClean="0">
                <a:solidFill>
                  <a:srgbClr val="C00000"/>
                </a:solidFill>
                <a:latin typeface="Times New Roman" pitchFamily="18" charset="0"/>
                <a:cs typeface="Times New Roman" pitchFamily="18" charset="0"/>
              </a:rPr>
              <a:t>Мужской костюм</a:t>
            </a:r>
            <a:endParaRPr lang="ru-RU" sz="3200" b="1" dirty="0">
              <a:solidFill>
                <a:srgbClr val="C00000"/>
              </a:solidFill>
            </a:endParaRPr>
          </a:p>
        </p:txBody>
      </p:sp>
      <p:pic>
        <p:nvPicPr>
          <p:cNvPr id="2050" name="Picture 2"/>
          <p:cNvPicPr>
            <a:picLocks noChangeAspect="1" noChangeArrowheads="1"/>
          </p:cNvPicPr>
          <p:nvPr/>
        </p:nvPicPr>
        <p:blipFill>
          <a:blip r:embed="rId2" cstate="print"/>
          <a:srcRect/>
          <a:stretch>
            <a:fillRect/>
          </a:stretch>
        </p:blipFill>
        <p:spPr bwMode="auto">
          <a:xfrm>
            <a:off x="1643042" y="1428736"/>
            <a:ext cx="5975185" cy="4143404"/>
          </a:xfrm>
          <a:prstGeom prst="rect">
            <a:avLst/>
          </a:prstGeom>
          <a:noFill/>
          <a:ln w="9525">
            <a:noFill/>
            <a:miter lim="800000"/>
            <a:headEnd/>
            <a:tailEnd/>
          </a:ln>
          <a:effectLst/>
        </p:spPr>
      </p:pic>
      <p:sp>
        <p:nvSpPr>
          <p:cNvPr id="4" name="Прямоугольник 3"/>
          <p:cNvSpPr/>
          <p:nvPr/>
        </p:nvSpPr>
        <p:spPr>
          <a:xfrm>
            <a:off x="1285852" y="5786454"/>
            <a:ext cx="6286512" cy="338554"/>
          </a:xfrm>
          <a:prstGeom prst="rect">
            <a:avLst/>
          </a:prstGeom>
        </p:spPr>
        <p:txBody>
          <a:bodyPr wrap="square">
            <a:spAutoFit/>
          </a:bodyPr>
          <a:lstStyle/>
          <a:p>
            <a:pPr algn="r"/>
            <a:r>
              <a:rPr lang="ru-RU" sz="1600" dirty="0" smtClean="0">
                <a:latin typeface="Times New Roman" pitchFamily="18" charset="0"/>
                <a:cs typeface="Times New Roman" pitchFamily="18" charset="0"/>
              </a:rPr>
              <a:t>А.Г. Венецианов «Спящий пастушок». 1823 или 1826 годы.</a:t>
            </a:r>
            <a:endParaRPr lang="ru-RU" sz="1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2143116"/>
            <a:ext cx="3929090" cy="4524315"/>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КАРТУЗ (ФУРАЖКА</a:t>
            </a:r>
            <a:r>
              <a:rPr lang="ru-RU" dirty="0" smtClean="0">
                <a:latin typeface="Times New Roman" pitchFamily="18" charset="0"/>
                <a:cs typeface="Times New Roman" pitchFamily="18" charset="0"/>
              </a:rPr>
              <a:t>) -мужской головной убор для лета, изготавливался из сукна фабричной выработки, трико, плиса, бархата, </a:t>
            </a:r>
            <a:r>
              <a:rPr lang="ru-RU" dirty="0" err="1" smtClean="0">
                <a:latin typeface="Times New Roman" pitchFamily="18" charset="0"/>
                <a:cs typeface="Times New Roman" pitchFamily="18" charset="0"/>
              </a:rPr>
              <a:t>верверета</a:t>
            </a:r>
            <a:r>
              <a:rPr lang="ru-RU" dirty="0" smtClean="0">
                <a:latin typeface="Times New Roman" pitchFamily="18" charset="0"/>
                <a:cs typeface="Times New Roman" pitchFamily="18" charset="0"/>
              </a:rPr>
              <a:t> на подкладке.</a:t>
            </a:r>
            <a:r>
              <a:rPr lang="ru-RU" i="1" dirty="0" smtClean="0">
                <a:latin typeface="Times New Roman" pitchFamily="18" charset="0"/>
                <a:cs typeface="Times New Roman" pitchFamily="18" charset="0"/>
              </a:rPr>
              <a:t> Картуз вошел в состав русского мужского ко </a:t>
            </a:r>
          </a:p>
          <a:p>
            <a:pPr algn="just"/>
            <a:r>
              <a:rPr lang="ru-RU" dirty="0" err="1" smtClean="0">
                <a:latin typeface="Times New Roman" pitchFamily="18" charset="0"/>
                <a:cs typeface="Times New Roman" pitchFamily="18" charset="0"/>
              </a:rPr>
              <a:t>стюма</a:t>
            </a:r>
            <a:r>
              <a:rPr lang="ru-RU" dirty="0" smtClean="0">
                <a:latin typeface="Times New Roman" pitchFamily="18" charset="0"/>
                <a:cs typeface="Times New Roman" pitchFamily="18" charset="0"/>
              </a:rPr>
              <a:t>, вероятно, в первой половине XIX века. В середине XIX века он бытовал в селах и городах</a:t>
            </a:r>
          </a:p>
          <a:p>
            <a:pPr algn="just"/>
            <a:r>
              <a:rPr lang="ru-RU" dirty="0" smtClean="0">
                <a:latin typeface="Times New Roman" pitchFamily="18" charset="0"/>
                <a:cs typeface="Times New Roman" pitchFamily="18" charset="0"/>
              </a:rPr>
              <a:t>Архангельской, Вологодской, Пермской, Псковской, местами Новгородской губерний. Особенно широко он был известен в губерниях центральной части Европейской России и на Волге. </a:t>
            </a:r>
            <a:r>
              <a:rPr lang="ru-RU" i="1" dirty="0" smtClean="0">
                <a:latin typeface="Times New Roman" pitchFamily="18" charset="0"/>
                <a:cs typeface="Times New Roman" pitchFamily="18" charset="0"/>
              </a:rPr>
              <a:t>Картуз известен был также и русским Сибири.</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785786" y="285728"/>
            <a:ext cx="3294388" cy="17859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500694" y="214290"/>
            <a:ext cx="2857520" cy="2020397"/>
          </a:xfrm>
          <a:prstGeom prst="rect">
            <a:avLst/>
          </a:prstGeom>
          <a:noFill/>
          <a:ln w="9525">
            <a:noFill/>
            <a:miter lim="800000"/>
            <a:headEnd/>
            <a:tailEnd/>
          </a:ln>
          <a:effectLst/>
        </p:spPr>
      </p:pic>
      <p:sp>
        <p:nvSpPr>
          <p:cNvPr id="5" name="Прямоугольник 4"/>
          <p:cNvSpPr/>
          <p:nvPr/>
        </p:nvSpPr>
        <p:spPr>
          <a:xfrm>
            <a:off x="4572000" y="2214554"/>
            <a:ext cx="4214842" cy="3970318"/>
          </a:xfrm>
          <a:prstGeom prst="rect">
            <a:avLst/>
          </a:prstGeom>
        </p:spPr>
        <p:txBody>
          <a:bodyPr wrap="square">
            <a:spAutoFit/>
          </a:bodyPr>
          <a:lstStyle/>
          <a:p>
            <a:pPr algn="just"/>
            <a:r>
              <a:rPr lang="ru-RU" b="1" dirty="0" smtClean="0">
                <a:latin typeface="Times New Roman" pitchFamily="18" charset="0"/>
                <a:cs typeface="Times New Roman" pitchFamily="18" charset="0"/>
              </a:rPr>
              <a:t>ВАЛЁНКА (ЕРМОЛКА, ЕЛОМОК) — мужской головной </a:t>
            </a:r>
            <a:r>
              <a:rPr lang="ru-RU" dirty="0" smtClean="0">
                <a:latin typeface="Times New Roman" pitchFamily="18" charset="0"/>
                <a:cs typeface="Times New Roman" pitchFamily="18" charset="0"/>
              </a:rPr>
              <a:t>убор для весны, лета, осени из валяной овечьей шерсти белого, серого, коричневого цвета.</a:t>
            </a:r>
          </a:p>
          <a:p>
            <a:pPr algn="just"/>
            <a:r>
              <a:rPr lang="ru-RU" dirty="0" smtClean="0">
                <a:latin typeface="Times New Roman" pitchFamily="18" charset="0"/>
                <a:cs typeface="Times New Roman" pitchFamily="18" charset="0"/>
              </a:rPr>
              <a:t>Изготавливались в форме усеченного конуса с плоским или округлым верхом высотою около 15—18 см с отогнутыми и прилегающими к тулье высокими полями.</a:t>
            </a:r>
            <a:r>
              <a:rPr lang="ru-RU" dirty="0" smtClean="0"/>
              <a:t> Такого типа головные уборы были, уже в XIV — XV веках. </a:t>
            </a:r>
          </a:p>
          <a:p>
            <a:pPr algn="just"/>
            <a:r>
              <a:rPr lang="ru-RU" dirty="0" smtClean="0"/>
              <a:t>	</a:t>
            </a:r>
            <a:r>
              <a:rPr lang="ru-RU" dirty="0" smtClean="0">
                <a:latin typeface="Times New Roman" pitchFamily="18" charset="0"/>
                <a:cs typeface="Times New Roman" pitchFamily="18" charset="0"/>
              </a:rPr>
              <a:t>Во второй половине XIX века </a:t>
            </a:r>
            <a:r>
              <a:rPr lang="ru-RU" i="1" dirty="0" smtClean="0">
                <a:latin typeface="Times New Roman" pitchFamily="18" charset="0"/>
                <a:cs typeface="Times New Roman" pitchFamily="18" charset="0"/>
              </a:rPr>
              <a:t>валенки стали выходить сначала из праздничного </a:t>
            </a:r>
            <a:r>
              <a:rPr lang="ru-RU" dirty="0" smtClean="0">
                <a:latin typeface="Times New Roman" pitchFamily="18" charset="0"/>
                <a:cs typeface="Times New Roman" pitchFamily="18" charset="0"/>
              </a:rPr>
              <a:t>обихода, а затем и из повседневного, заменяясь картузами. </a:t>
            </a:r>
          </a:p>
        </p:txBody>
      </p:sp>
      <p:sp>
        <p:nvSpPr>
          <p:cNvPr id="6" name="Прямоугольник 5"/>
          <p:cNvSpPr/>
          <p:nvPr/>
        </p:nvSpPr>
        <p:spPr>
          <a:xfrm>
            <a:off x="4857752" y="6357958"/>
            <a:ext cx="785600" cy="369332"/>
          </a:xfrm>
          <a:prstGeom prst="rect">
            <a:avLst/>
          </a:prstGeom>
        </p:spPr>
        <p:txBody>
          <a:bodyPr wrap="none">
            <a:spAutoFit/>
          </a:bodyPr>
          <a:lstStyle/>
          <a:p>
            <a:r>
              <a:rPr lang="ru-RU" dirty="0" smtClean="0">
                <a:latin typeface="Times New Roman" pitchFamily="18" charset="0"/>
                <a:cs typeface="Times New Roman" pitchFamily="18" charset="0"/>
              </a:rPr>
              <a:t>Стр. 3</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357166"/>
            <a:ext cx="8358246" cy="6186309"/>
          </a:xfrm>
          <a:prstGeom prst="rect">
            <a:avLst/>
          </a:prstGeom>
        </p:spPr>
        <p:txBody>
          <a:bodyPr wrap="square">
            <a:spAutoFit/>
          </a:bodyPr>
          <a:lstStyle/>
          <a:p>
            <a:pPr algn="just"/>
            <a:r>
              <a:rPr lang="ru-RU" dirty="0" smtClean="0">
                <a:latin typeface="Times New Roman" pitchFamily="18" charset="0"/>
                <a:cs typeface="Times New Roman" pitchFamily="18" charset="0"/>
              </a:rPr>
              <a:t>	В середине 17 века появляются в печати так называемые «сказания иностранцев о Московии». Альбом </a:t>
            </a:r>
            <a:r>
              <a:rPr lang="ru-RU" dirty="0" err="1" smtClean="0">
                <a:latin typeface="Times New Roman" pitchFamily="18" charset="0"/>
                <a:cs typeface="Times New Roman" pitchFamily="18" charset="0"/>
              </a:rPr>
              <a:t>Мейерберга</a:t>
            </a:r>
            <a:r>
              <a:rPr lang="ru-RU" dirty="0" smtClean="0">
                <a:latin typeface="Times New Roman" pitchFamily="18" charset="0"/>
                <a:cs typeface="Times New Roman" pitchFamily="18" charset="0"/>
              </a:rPr>
              <a:t> «Рисунки к  путешествию по России римско-императорского посланника барона Августина </a:t>
            </a:r>
            <a:r>
              <a:rPr lang="ru-RU" dirty="0" err="1" smtClean="0">
                <a:latin typeface="Times New Roman" pitchFamily="18" charset="0"/>
                <a:cs typeface="Times New Roman" pitchFamily="18" charset="0"/>
              </a:rPr>
              <a:t>Мейерберга</a:t>
            </a:r>
            <a:r>
              <a:rPr lang="ru-RU" dirty="0" smtClean="0">
                <a:latin typeface="Times New Roman" pitchFamily="18" charset="0"/>
                <a:cs typeface="Times New Roman" pitchFamily="18" charset="0"/>
              </a:rPr>
              <a:t>» в 1661-1662 годах повествует  об одежде, жилище, быте русских. В его трудах встречаются самые ранние изображения крестьянского костюма, в том числе такого элемента, как понева.</a:t>
            </a:r>
          </a:p>
          <a:p>
            <a:pPr algn="just"/>
            <a:r>
              <a:rPr lang="ru-RU" dirty="0" smtClean="0">
                <a:latin typeface="Times New Roman" pitchFamily="18" charset="0"/>
                <a:cs typeface="Times New Roman" pitchFamily="18" charset="0"/>
              </a:rPr>
              <a:t>	В 17 веке путешественник и ученый Адам </a:t>
            </a:r>
            <a:r>
              <a:rPr lang="ru-RU" dirty="0" err="1" smtClean="0">
                <a:latin typeface="Times New Roman" pitchFamily="18" charset="0"/>
                <a:cs typeface="Times New Roman" pitchFamily="18" charset="0"/>
              </a:rPr>
              <a:t>Олеарий</a:t>
            </a:r>
            <a:r>
              <a:rPr lang="ru-RU" dirty="0" smtClean="0">
                <a:latin typeface="Times New Roman" pitchFamily="18" charset="0"/>
                <a:cs typeface="Times New Roman" pitchFamily="18" charset="0"/>
              </a:rPr>
              <a:t> пишет труд «Описание путешествия через Московию в Персию». </a:t>
            </a:r>
            <a:r>
              <a:rPr lang="ru-RU" dirty="0" err="1" smtClean="0">
                <a:latin typeface="Times New Roman" pitchFamily="18" charset="0"/>
                <a:cs typeface="Times New Roman" pitchFamily="18" charset="0"/>
              </a:rPr>
              <a:t>Оларий</a:t>
            </a:r>
            <a:r>
              <a:rPr lang="ru-RU" dirty="0" smtClean="0">
                <a:latin typeface="Times New Roman" pitchFamily="18" charset="0"/>
                <a:cs typeface="Times New Roman" pitchFamily="18" charset="0"/>
              </a:rPr>
              <a:t> рассказывает, что само распространенной  одеждой русских был кафтан, или зипун на пуговицах до колен. Поверх зипуна в торжественных случаях знать надевала роскошные меховые шубы. К кафтану сзади пристегивался высокий стоячий воротник – «козырь». Кафтаны в зависимости о назначения были верхние и нижние, становые, ездовые, смирные, траурные, дождевые и т.д.</a:t>
            </a:r>
          </a:p>
          <a:p>
            <a:pPr algn="just"/>
            <a:r>
              <a:rPr lang="ru-RU" dirty="0" smtClean="0">
                <a:latin typeface="Times New Roman" pitchFamily="18" charset="0"/>
                <a:cs typeface="Times New Roman" pitchFamily="18" charset="0"/>
              </a:rPr>
              <a:t>	Князья и бояре в торжественных случаях, надевали аршинные шапки, отороченные мехом. Простые люди носили летом шапки из белого валяного сукна, зимой – суконные, иногда отороченные мехом. </a:t>
            </a:r>
          </a:p>
          <a:p>
            <a:pPr algn="just"/>
            <a:r>
              <a:rPr lang="ru-RU" dirty="0" smtClean="0">
                <a:latin typeface="Times New Roman" pitchFamily="18" charset="0"/>
                <a:cs typeface="Times New Roman" pitchFamily="18" charset="0"/>
              </a:rPr>
              <a:t>	Женская  одежда была похожа на мужскую, только верхняя, под названием «опашни», делалась шире, сзади пришивался отороченный мехом капюшон. Женщины также носили длинные и широкие шапки, окаймленные атласом и парчой.</a:t>
            </a:r>
          </a:p>
          <a:p>
            <a:pPr algn="just"/>
            <a:r>
              <a:rPr lang="ru-RU" dirty="0" smtClean="0">
                <a:latin typeface="Times New Roman" pitchFamily="18" charset="0"/>
                <a:cs typeface="Times New Roman" pitchFamily="18" charset="0"/>
              </a:rPr>
              <a:t>	Боярыни носили летом под верхней одеждой летники из атласа и другой легкой ткани. (2)</a:t>
            </a: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3084514"/>
            <a:ext cx="8143932" cy="3416320"/>
          </a:xfrm>
          <a:prstGeom prst="rect">
            <a:avLst/>
          </a:prstGeom>
        </p:spPr>
        <p:txBody>
          <a:bodyPr wrap="square">
            <a:spAutoFit/>
          </a:bodyPr>
          <a:lstStyle/>
          <a:p>
            <a:pPr algn="just"/>
            <a:r>
              <a:rPr lang="ru-RU" b="1" dirty="0" smtClean="0">
                <a:latin typeface="Times New Roman" pitchFamily="18" charset="0"/>
                <a:cs typeface="Times New Roman" pitchFamily="18" charset="0"/>
              </a:rPr>
              <a:t>	ГРЕШНЕВИК (ГРЁЧНЕВИК, ГРЁЧНИК, ГРЁЧУШНИК) - </a:t>
            </a:r>
            <a:r>
              <a:rPr lang="ru-RU" dirty="0" smtClean="0">
                <a:latin typeface="Times New Roman" pitchFamily="18" charset="0"/>
                <a:cs typeface="Times New Roman" pitchFamily="18" charset="0"/>
              </a:rPr>
              <a:t>мужской головной убор для весны, лета и осени из валяной овечьей шерсти коричневого цвета. Он представлял собой высокую шляпу цилиндрической формы с плоским верхом, короткими прямыми полями.</a:t>
            </a:r>
            <a:r>
              <a:rPr lang="ru-RU" i="1" dirty="0" smtClean="0">
                <a:latin typeface="Times New Roman" pitchFamily="18" charset="0"/>
                <a:cs typeface="Times New Roman" pitchFamily="18" charset="0"/>
              </a:rPr>
              <a:t> </a:t>
            </a:r>
          </a:p>
          <a:p>
            <a:pPr algn="just"/>
            <a:r>
              <a:rPr lang="ru-RU" i="1" dirty="0" err="1" smtClean="0">
                <a:latin typeface="Times New Roman" pitchFamily="18" charset="0"/>
                <a:cs typeface="Times New Roman" pitchFamily="18" charset="0"/>
              </a:rPr>
              <a:t>Грешневики</a:t>
            </a:r>
            <a:r>
              <a:rPr lang="ru-RU" i="1" dirty="0" smtClean="0">
                <a:latin typeface="Times New Roman" pitchFamily="18" charset="0"/>
                <a:cs typeface="Times New Roman" pitchFamily="18" charset="0"/>
              </a:rPr>
              <a:t> носили в будни и праздники моло</a:t>
            </a:r>
            <a:r>
              <a:rPr lang="ru-RU" dirty="0" smtClean="0">
                <a:latin typeface="Times New Roman" pitchFamily="18" charset="0"/>
                <a:cs typeface="Times New Roman" pitchFamily="18" charset="0"/>
              </a:rPr>
              <a:t>дые и старые люди. Парни украшали его по праздничным дням лентами, перьями, живыми и искусственными цветами. Такого рода шляпы были широко распространены у русских крестьян в XVIII — середине XIX века. Они были известны во всех губерниях Европейской России, в Сибири, на Алтае. Однако в состав русского народного мужского костюма вошли, вероятно, сравнительно недавно, в конце XVII — начале XVIII века. Еще в XVI- XVII веках они считались «чужим» головным убором. Их носили соседи русских - литовцы.</a:t>
            </a:r>
            <a:endParaRPr lang="ru-RU"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071670" y="357166"/>
            <a:ext cx="5222246" cy="2286016"/>
          </a:xfrm>
          <a:prstGeom prst="rect">
            <a:avLst/>
          </a:prstGeom>
          <a:noFill/>
          <a:ln w="9525">
            <a:noFill/>
            <a:miter lim="800000"/>
            <a:headEnd/>
            <a:tailEnd/>
          </a:ln>
          <a:effectLst/>
        </p:spPr>
      </p:pic>
      <p:sp>
        <p:nvSpPr>
          <p:cNvPr id="4" name="Прямоугольник 3"/>
          <p:cNvSpPr/>
          <p:nvPr/>
        </p:nvSpPr>
        <p:spPr>
          <a:xfrm>
            <a:off x="7715272" y="6286520"/>
            <a:ext cx="785600" cy="369332"/>
          </a:xfrm>
          <a:prstGeom prst="rect">
            <a:avLst/>
          </a:prstGeom>
        </p:spPr>
        <p:txBody>
          <a:bodyPr wrap="none">
            <a:spAutoFit/>
          </a:bodyPr>
          <a:lstStyle/>
          <a:p>
            <a:r>
              <a:rPr lang="ru-RU" dirty="0" smtClean="0">
                <a:latin typeface="Times New Roman" pitchFamily="18" charset="0"/>
                <a:cs typeface="Times New Roman" pitchFamily="18" charset="0"/>
              </a:rPr>
              <a:t>Стр. 3</a:t>
            </a:r>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143504" y="428604"/>
            <a:ext cx="3492178" cy="5286412"/>
          </a:xfrm>
          <a:prstGeom prst="rect">
            <a:avLst/>
          </a:prstGeom>
          <a:noFill/>
          <a:ln w="9525">
            <a:noFill/>
            <a:miter lim="800000"/>
            <a:headEnd/>
            <a:tailEnd/>
          </a:ln>
          <a:effectLst/>
        </p:spPr>
      </p:pic>
      <p:sp>
        <p:nvSpPr>
          <p:cNvPr id="3" name="Прямоугольник 2"/>
          <p:cNvSpPr/>
          <p:nvPr/>
        </p:nvSpPr>
        <p:spPr>
          <a:xfrm>
            <a:off x="4214778" y="5857892"/>
            <a:ext cx="4929222"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Костюм мужской . Конец 19 начало 20 века. </a:t>
            </a:r>
            <a:r>
              <a:rPr lang="ru-RU" sz="1600" dirty="0" err="1" smtClean="0">
                <a:latin typeface="Times New Roman" pitchFamily="18" charset="0"/>
                <a:cs typeface="Times New Roman" pitchFamily="18" charset="0"/>
              </a:rPr>
              <a:t>Олонецкая</a:t>
            </a:r>
            <a:r>
              <a:rPr lang="ru-RU" sz="1600" dirty="0" smtClean="0">
                <a:latin typeface="Times New Roman" pitchFamily="18" charset="0"/>
                <a:cs typeface="Times New Roman" pitchFamily="18" charset="0"/>
              </a:rPr>
              <a:t> губерния. </a:t>
            </a:r>
            <a:endParaRPr lang="ru-RU" sz="1600" dirty="0"/>
          </a:p>
        </p:txBody>
      </p:sp>
      <p:sp>
        <p:nvSpPr>
          <p:cNvPr id="4" name="Прямоугольник 3"/>
          <p:cNvSpPr/>
          <p:nvPr/>
        </p:nvSpPr>
        <p:spPr>
          <a:xfrm>
            <a:off x="214282" y="500042"/>
            <a:ext cx="4572000" cy="2862322"/>
          </a:xfrm>
          <a:prstGeom prst="rect">
            <a:avLst/>
          </a:prstGeom>
        </p:spPr>
        <p:txBody>
          <a:bodyPr>
            <a:spAutoFit/>
          </a:bodyPr>
          <a:lstStyle/>
          <a:p>
            <a:pPr algn="just"/>
            <a:r>
              <a:rPr lang="ru-RU" b="1" dirty="0" smtClean="0">
                <a:latin typeface="Times New Roman" pitchFamily="18" charset="0"/>
                <a:cs typeface="Times New Roman" pitchFamily="18" charset="0"/>
              </a:rPr>
              <a:t>	ПОРТЫ — мужская нательная или верхняя поясная </a:t>
            </a:r>
            <a:r>
              <a:rPr lang="ru-RU" dirty="0" smtClean="0">
                <a:latin typeface="Times New Roman" pitchFamily="18" charset="0"/>
                <a:cs typeface="Times New Roman" pitchFamily="18" charset="0"/>
              </a:rPr>
              <a:t>одежда из различных тканей. Носилась вместе с рубахой и поясом.</a:t>
            </a:r>
          </a:p>
          <a:p>
            <a:pPr algn="just"/>
            <a:r>
              <a:rPr lang="ru-RU" dirty="0" smtClean="0">
                <a:latin typeface="Times New Roman" pitchFamily="18" charset="0"/>
                <a:cs typeface="Times New Roman" pitchFamily="18" charset="0"/>
              </a:rPr>
              <a:t>Состояли из двух узких штанин, каждая из одного полотнища ткани, и вшивавшейся между ними четырехугольной вставки-ластовицы или без нее. На поясе </a:t>
            </a:r>
            <a:r>
              <a:rPr lang="ru-RU" i="1" dirty="0" smtClean="0">
                <a:latin typeface="Times New Roman" pitchFamily="18" charset="0"/>
                <a:cs typeface="Times New Roman" pitchFamily="18" charset="0"/>
              </a:rPr>
              <a:t>порты собирались на вздержку под </a:t>
            </a:r>
            <a:r>
              <a:rPr lang="ru-RU" dirty="0" smtClean="0">
                <a:latin typeface="Times New Roman" pitchFamily="18" charset="0"/>
                <a:cs typeface="Times New Roman" pitchFamily="18" charset="0"/>
              </a:rPr>
              <a:t>обшивку или имели пришивной неширокий пояс.</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1071538" y="3500438"/>
            <a:ext cx="2428892" cy="2243008"/>
          </a:xfrm>
          <a:prstGeom prst="rect">
            <a:avLst/>
          </a:prstGeom>
          <a:noFill/>
          <a:ln w="9525">
            <a:noFill/>
            <a:miter lim="800000"/>
            <a:headEnd/>
            <a:tailEnd/>
          </a:ln>
          <a:effectLst/>
        </p:spPr>
      </p:pic>
      <p:sp>
        <p:nvSpPr>
          <p:cNvPr id="6" name="Прямоугольник 5"/>
          <p:cNvSpPr/>
          <p:nvPr/>
        </p:nvSpPr>
        <p:spPr>
          <a:xfrm>
            <a:off x="1857356" y="5929330"/>
            <a:ext cx="813556" cy="338554"/>
          </a:xfrm>
          <a:prstGeom prst="rect">
            <a:avLst/>
          </a:prstGeom>
        </p:spPr>
        <p:txBody>
          <a:bodyPr wrap="none">
            <a:spAutoFit/>
          </a:bodyPr>
          <a:lstStyle/>
          <a:p>
            <a:r>
              <a:rPr lang="ru-RU" sz="1600" dirty="0" smtClean="0">
                <a:latin typeface="Times New Roman" pitchFamily="18" charset="0"/>
                <a:cs typeface="Times New Roman" pitchFamily="18" charset="0"/>
              </a:rPr>
              <a:t>Порты.</a:t>
            </a:r>
            <a:endParaRPr lang="ru-RU" sz="1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Елена\Pictures\Орнамент\БИЛИБИН\боярин.jpg"/>
          <p:cNvPicPr>
            <a:picLocks noChangeAspect="1" noChangeArrowheads="1"/>
          </p:cNvPicPr>
          <p:nvPr/>
        </p:nvPicPr>
        <p:blipFill>
          <a:blip r:embed="rId2" cstate="print"/>
          <a:srcRect/>
          <a:stretch>
            <a:fillRect/>
          </a:stretch>
        </p:blipFill>
        <p:spPr bwMode="auto">
          <a:xfrm>
            <a:off x="4946336" y="571481"/>
            <a:ext cx="3411878" cy="5357850"/>
          </a:xfrm>
          <a:prstGeom prst="rect">
            <a:avLst/>
          </a:prstGeom>
          <a:noFill/>
        </p:spPr>
      </p:pic>
      <p:pic>
        <p:nvPicPr>
          <p:cNvPr id="3" name="Picture 4" descr="C:\Users\Елена\Pictures\Орнамент\БИЛИБИН\молодец.jpg"/>
          <p:cNvPicPr>
            <a:picLocks noChangeAspect="1" noChangeArrowheads="1"/>
          </p:cNvPicPr>
          <p:nvPr/>
        </p:nvPicPr>
        <p:blipFill>
          <a:blip r:embed="rId3" cstate="print"/>
          <a:srcRect/>
          <a:stretch>
            <a:fillRect/>
          </a:stretch>
        </p:blipFill>
        <p:spPr bwMode="auto">
          <a:xfrm>
            <a:off x="857223" y="571480"/>
            <a:ext cx="3571901" cy="5357852"/>
          </a:xfrm>
          <a:prstGeom prst="rect">
            <a:avLst/>
          </a:prstGeom>
          <a:noFill/>
        </p:spPr>
      </p:pic>
      <p:sp>
        <p:nvSpPr>
          <p:cNvPr id="4" name="Прямоугольник 3"/>
          <p:cNvSpPr/>
          <p:nvPr/>
        </p:nvSpPr>
        <p:spPr>
          <a:xfrm>
            <a:off x="1000100" y="6000768"/>
            <a:ext cx="2754280" cy="338554"/>
          </a:xfrm>
          <a:prstGeom prst="rect">
            <a:avLst/>
          </a:prstGeom>
        </p:spPr>
        <p:txBody>
          <a:bodyPr wrap="none">
            <a:spAutoFit/>
          </a:bodyPr>
          <a:lstStyle/>
          <a:p>
            <a:r>
              <a:rPr lang="ru-RU" sz="1600" dirty="0" smtClean="0">
                <a:latin typeface="Times New Roman" pitchFamily="18" charset="0"/>
                <a:cs typeface="Times New Roman" pitchFamily="18" charset="0"/>
              </a:rPr>
              <a:t>Эскизы И.Я. </a:t>
            </a:r>
            <a:r>
              <a:rPr lang="ru-RU" sz="1600" dirty="0" err="1" smtClean="0">
                <a:latin typeface="Times New Roman" pitchFamily="18" charset="0"/>
                <a:cs typeface="Times New Roman" pitchFamily="18" charset="0"/>
              </a:rPr>
              <a:t>Билибина</a:t>
            </a: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1910.</a:t>
            </a:r>
            <a:endParaRPr lang="ru-RU" sz="1600" dirty="0"/>
          </a:p>
        </p:txBody>
      </p:sp>
      <p:sp>
        <p:nvSpPr>
          <p:cNvPr id="5" name="Прямоугольник 4"/>
          <p:cNvSpPr/>
          <p:nvPr/>
        </p:nvSpPr>
        <p:spPr>
          <a:xfrm>
            <a:off x="5000628" y="6000768"/>
            <a:ext cx="3261727" cy="338554"/>
          </a:xfrm>
          <a:prstGeom prst="rect">
            <a:avLst/>
          </a:prstGeom>
        </p:spPr>
        <p:txBody>
          <a:bodyPr wrap="none">
            <a:spAutoFit/>
          </a:bodyPr>
          <a:lstStyle/>
          <a:p>
            <a:r>
              <a:rPr lang="ru-RU" sz="1600" dirty="0" smtClean="0">
                <a:latin typeface="Times New Roman" pitchFamily="18" charset="0"/>
                <a:cs typeface="Times New Roman" pitchFamily="18" charset="0"/>
              </a:rPr>
              <a:t>Иллюстрации И.Я. </a:t>
            </a:r>
            <a:r>
              <a:rPr lang="ru-RU" sz="1600" dirty="0" smtClean="0">
                <a:latin typeface="Times New Roman" pitchFamily="18" charset="0"/>
                <a:cs typeface="Times New Roman" pitchFamily="18" charset="0"/>
              </a:rPr>
              <a:t>Билибина.1918.</a:t>
            </a:r>
            <a:endParaRPr lang="ru-RU" sz="1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1472" y="428604"/>
            <a:ext cx="3643338" cy="3715051"/>
          </a:xfrm>
          <a:prstGeom prst="rect">
            <a:avLst/>
          </a:prstGeom>
          <a:noFill/>
          <a:ln w="9525">
            <a:noFill/>
            <a:miter lim="800000"/>
            <a:headEnd/>
            <a:tailEnd/>
          </a:ln>
          <a:effectLst/>
        </p:spPr>
      </p:pic>
      <p:sp>
        <p:nvSpPr>
          <p:cNvPr id="3" name="Прямоугольник 2"/>
          <p:cNvSpPr/>
          <p:nvPr/>
        </p:nvSpPr>
        <p:spPr>
          <a:xfrm>
            <a:off x="4786314" y="214290"/>
            <a:ext cx="4000528" cy="6186309"/>
          </a:xfrm>
          <a:prstGeom prst="rect">
            <a:avLst/>
          </a:prstGeom>
        </p:spPr>
        <p:txBody>
          <a:bodyPr wrap="square">
            <a:spAutoFit/>
          </a:bodyPr>
          <a:lstStyle/>
          <a:p>
            <a:r>
              <a:rPr lang="ru-RU" b="1" dirty="0" smtClean="0">
                <a:latin typeface="Times New Roman" pitchFamily="18" charset="0"/>
                <a:cs typeface="Times New Roman" pitchFamily="18" charset="0"/>
              </a:rPr>
              <a:t>	ТУЛУП (ТОЛУП) — верхняя мужская и женская одеж</a:t>
            </a:r>
            <a:r>
              <a:rPr lang="ru-RU" dirty="0" smtClean="0">
                <a:latin typeface="Times New Roman" pitchFamily="18" charset="0"/>
                <a:cs typeface="Times New Roman" pitchFamily="18" charset="0"/>
              </a:rPr>
              <a:t>да, использовавшаяся зимой как дополнительная при поездке в санях на дальнее расстояние. Он надевался обычно поверх кафтана.</a:t>
            </a:r>
            <a:r>
              <a:rPr lang="ru-RU" dirty="0" smtClean="0"/>
              <a:t> </a:t>
            </a:r>
          </a:p>
          <a:p>
            <a:pPr algn="just"/>
            <a:r>
              <a:rPr lang="ru-RU" dirty="0" smtClean="0">
                <a:latin typeface="Times New Roman" pitchFamily="18" charset="0"/>
                <a:cs typeface="Times New Roman" pitchFamily="18" charset="0"/>
              </a:rPr>
              <a:t>Шились </a:t>
            </a:r>
            <a:r>
              <a:rPr lang="ru-RU" i="1" dirty="0" smtClean="0">
                <a:latin typeface="Times New Roman" pitchFamily="18" charset="0"/>
                <a:cs typeface="Times New Roman" pitchFamily="18" charset="0"/>
              </a:rPr>
              <a:t>тулупы обычно из овчины, однако ис</a:t>
            </a:r>
            <a:r>
              <a:rPr lang="ru-RU" dirty="0" smtClean="0">
                <a:latin typeface="Times New Roman" pitchFamily="18" charset="0"/>
                <a:cs typeface="Times New Roman" pitchFamily="18" charset="0"/>
              </a:rPr>
              <a:t>пользовался также мех лисицы, енота, хорька.</a:t>
            </a:r>
          </a:p>
          <a:p>
            <a:pPr algn="just"/>
            <a:r>
              <a:rPr lang="ru-RU" dirty="0" smtClean="0">
                <a:latin typeface="Times New Roman" pitchFamily="18" charset="0"/>
                <a:cs typeface="Times New Roman" pitchFamily="18" charset="0"/>
              </a:rPr>
              <a:t>Изготавливался всегда мехом внутрь.</a:t>
            </a:r>
          </a:p>
          <a:p>
            <a:pPr algn="just"/>
            <a:r>
              <a:rPr lang="ru-RU" dirty="0" smtClean="0">
                <a:latin typeface="Times New Roman" pitchFamily="18" charset="0"/>
                <a:cs typeface="Times New Roman" pitchFamily="18" charset="0"/>
              </a:rPr>
              <a:t>В народном быту известны две разновидности </a:t>
            </a:r>
            <a:r>
              <a:rPr lang="ru-RU" i="1" dirty="0" smtClean="0">
                <a:latin typeface="Times New Roman" pitchFamily="18" charset="0"/>
                <a:cs typeface="Times New Roman" pitchFamily="18" charset="0"/>
              </a:rPr>
              <a:t>тулупов: нагольные и крытые. </a:t>
            </a:r>
          </a:p>
          <a:p>
            <a:pPr algn="just"/>
            <a:r>
              <a:rPr lang="ru-RU" i="1" dirty="0" smtClean="0">
                <a:latin typeface="Times New Roman" pitchFamily="18" charset="0"/>
                <a:cs typeface="Times New Roman" pitchFamily="18" charset="0"/>
              </a:rPr>
              <a:t>Нагольные тулупы </a:t>
            </a:r>
            <a:r>
              <a:rPr lang="ru-RU" dirty="0" smtClean="0">
                <a:latin typeface="Times New Roman" pitchFamily="18" charset="0"/>
                <a:cs typeface="Times New Roman" pitchFamily="18" charset="0"/>
              </a:rPr>
              <a:t>шили из дубленых желто-красных овчин или из овчин черненых, реже белых сыромятных. Крытые — это </a:t>
            </a:r>
            <a:r>
              <a:rPr lang="ru-RU" i="1" dirty="0" smtClean="0">
                <a:latin typeface="Times New Roman" pitchFamily="18" charset="0"/>
                <a:cs typeface="Times New Roman" pitchFamily="18" charset="0"/>
              </a:rPr>
              <a:t>тулупы, прикрытые сверху тканью </a:t>
            </a:r>
            <a:r>
              <a:rPr lang="ru-RU" dirty="0" smtClean="0">
                <a:latin typeface="Times New Roman" pitchFamily="18" charset="0"/>
                <a:cs typeface="Times New Roman" pitchFamily="18" charset="0"/>
              </a:rPr>
              <a:t>(сукном домашней выработки, синим или черным холстом), а также более дорогими фабричными тканями (тонким синим сукном, китайкой, нанкой).</a:t>
            </a:r>
            <a:endParaRPr lang="ru-RU"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69553" y="285728"/>
            <a:ext cx="3143198" cy="5572164"/>
          </a:xfrm>
          <a:prstGeom prst="rect">
            <a:avLst/>
          </a:prstGeom>
          <a:noFill/>
          <a:ln w="9525">
            <a:noFill/>
            <a:miter lim="800000"/>
            <a:headEnd/>
            <a:tailEnd/>
          </a:ln>
          <a:effectLst/>
        </p:spPr>
      </p:pic>
      <p:sp>
        <p:nvSpPr>
          <p:cNvPr id="3" name="Прямоугольник 2"/>
          <p:cNvSpPr/>
          <p:nvPr/>
        </p:nvSpPr>
        <p:spPr>
          <a:xfrm>
            <a:off x="5143504" y="5987497"/>
            <a:ext cx="3786214"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Костюм мужской зимний. Конец 19 века. Забайкальский край.</a:t>
            </a:r>
            <a:endParaRPr lang="ru-RU" sz="1600" dirty="0"/>
          </a:p>
        </p:txBody>
      </p:sp>
      <p:pic>
        <p:nvPicPr>
          <p:cNvPr id="1027" name="Picture 3"/>
          <p:cNvPicPr>
            <a:picLocks noChangeAspect="1" noChangeArrowheads="1"/>
          </p:cNvPicPr>
          <p:nvPr/>
        </p:nvPicPr>
        <p:blipFill>
          <a:blip r:embed="rId3" cstate="print"/>
          <a:srcRect/>
          <a:stretch>
            <a:fillRect/>
          </a:stretch>
        </p:blipFill>
        <p:spPr bwMode="auto">
          <a:xfrm>
            <a:off x="1142976" y="428604"/>
            <a:ext cx="2873589" cy="5415610"/>
          </a:xfrm>
          <a:prstGeom prst="rect">
            <a:avLst/>
          </a:prstGeom>
          <a:noFill/>
          <a:ln w="9525">
            <a:noFill/>
            <a:miter lim="800000"/>
            <a:headEnd/>
            <a:tailEnd/>
          </a:ln>
          <a:effectLst/>
        </p:spPr>
      </p:pic>
      <p:sp>
        <p:nvSpPr>
          <p:cNvPr id="5" name="Прямоугольник 4"/>
          <p:cNvSpPr/>
          <p:nvPr/>
        </p:nvSpPr>
        <p:spPr>
          <a:xfrm>
            <a:off x="357158" y="5929330"/>
            <a:ext cx="4458465" cy="584775"/>
          </a:xfrm>
          <a:prstGeom prst="rect">
            <a:avLst/>
          </a:prstGeom>
        </p:spPr>
        <p:txBody>
          <a:bodyPr wrap="none">
            <a:spAutoFit/>
          </a:bodyPr>
          <a:lstStyle/>
          <a:p>
            <a:pPr algn="ctr"/>
            <a:r>
              <a:rPr lang="ru-RU" sz="1600" dirty="0" smtClean="0">
                <a:latin typeface="Times New Roman" pitchFamily="18" charset="0"/>
                <a:cs typeface="Times New Roman" pitchFamily="18" charset="0"/>
              </a:rPr>
              <a:t>Костюм старика будничный. </a:t>
            </a:r>
          </a:p>
          <a:p>
            <a:pPr algn="ctr"/>
            <a:r>
              <a:rPr lang="ru-RU" sz="1600" dirty="0" smtClean="0">
                <a:latin typeface="Times New Roman" pitchFamily="18" charset="0"/>
                <a:cs typeface="Times New Roman" pitchFamily="18" charset="0"/>
              </a:rPr>
              <a:t>Конец 19 начало 20 века. Вологодская </a:t>
            </a:r>
            <a:r>
              <a:rPr lang="ru-RU" sz="1600" dirty="0" smtClean="0">
                <a:latin typeface="Times New Roman" pitchFamily="18" charset="0"/>
                <a:cs typeface="Times New Roman" pitchFamily="18" charset="0"/>
              </a:rPr>
              <a:t>губерния. </a:t>
            </a:r>
            <a:endParaRPr lang="ru-RU" sz="1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000628" y="642917"/>
            <a:ext cx="3643338" cy="4836289"/>
          </a:xfrm>
          <a:prstGeom prst="rect">
            <a:avLst/>
          </a:prstGeom>
          <a:noFill/>
          <a:ln w="9525">
            <a:noFill/>
            <a:miter lim="800000"/>
            <a:headEnd/>
            <a:tailEnd/>
          </a:ln>
          <a:effectLst/>
        </p:spPr>
      </p:pic>
      <p:sp>
        <p:nvSpPr>
          <p:cNvPr id="3" name="Прямоугольник 2"/>
          <p:cNvSpPr/>
          <p:nvPr/>
        </p:nvSpPr>
        <p:spPr>
          <a:xfrm>
            <a:off x="5072066" y="5643578"/>
            <a:ext cx="3500462"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И.Я. </a:t>
            </a:r>
            <a:r>
              <a:rPr lang="ru-RU" sz="1600" dirty="0" err="1" smtClean="0">
                <a:latin typeface="Times New Roman" pitchFamily="18" charset="0"/>
                <a:cs typeface="Times New Roman" pitchFamily="18" charset="0"/>
              </a:rPr>
              <a:t>Меттенлейтер</a:t>
            </a:r>
            <a:r>
              <a:rPr lang="ru-RU" sz="1600" dirty="0" smtClean="0">
                <a:latin typeface="Times New Roman" pitchFamily="18" charset="0"/>
                <a:cs typeface="Times New Roman" pitchFamily="18" charset="0"/>
              </a:rPr>
              <a:t>. Крестьяне и торговец пирогами </a:t>
            </a:r>
            <a:r>
              <a:rPr lang="ru-RU" sz="1600" dirty="0" smtClean="0">
                <a:latin typeface="Times New Roman" pitchFamily="18" charset="0"/>
                <a:cs typeface="Times New Roman" pitchFamily="18" charset="0"/>
              </a:rPr>
              <a:t>.</a:t>
            </a:r>
            <a:endParaRPr lang="ru-RU" sz="1600" dirty="0"/>
          </a:p>
        </p:txBody>
      </p:sp>
      <p:pic>
        <p:nvPicPr>
          <p:cNvPr id="2051" name="Picture 3"/>
          <p:cNvPicPr>
            <a:picLocks noChangeAspect="1" noChangeArrowheads="1"/>
          </p:cNvPicPr>
          <p:nvPr/>
        </p:nvPicPr>
        <p:blipFill>
          <a:blip r:embed="rId3" cstate="print"/>
          <a:srcRect/>
          <a:stretch>
            <a:fillRect/>
          </a:stretch>
        </p:blipFill>
        <p:spPr bwMode="auto">
          <a:xfrm>
            <a:off x="1142976" y="642918"/>
            <a:ext cx="2689443" cy="4786346"/>
          </a:xfrm>
          <a:prstGeom prst="rect">
            <a:avLst/>
          </a:prstGeom>
          <a:noFill/>
          <a:ln w="9525">
            <a:noFill/>
            <a:miter lim="800000"/>
            <a:headEnd/>
            <a:tailEnd/>
          </a:ln>
          <a:effectLst/>
        </p:spPr>
      </p:pic>
      <p:sp>
        <p:nvSpPr>
          <p:cNvPr id="5" name="Прямоугольник 4"/>
          <p:cNvSpPr/>
          <p:nvPr/>
        </p:nvSpPr>
        <p:spPr>
          <a:xfrm>
            <a:off x="571472" y="5643578"/>
            <a:ext cx="3786214"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Мужчина в верхней одежде. </a:t>
            </a:r>
          </a:p>
          <a:p>
            <a:pPr algn="ctr"/>
            <a:r>
              <a:rPr lang="ru-RU" sz="1600" dirty="0" smtClean="0">
                <a:latin typeface="Times New Roman" pitchFamily="18" charset="0"/>
                <a:cs typeface="Times New Roman" pitchFamily="18" charset="0"/>
              </a:rPr>
              <a:t>1910 год. Вологодская </a:t>
            </a:r>
            <a:r>
              <a:rPr lang="ru-RU" sz="1600" dirty="0" smtClean="0">
                <a:latin typeface="Times New Roman" pitchFamily="18" charset="0"/>
                <a:cs typeface="Times New Roman" pitchFamily="18" charset="0"/>
              </a:rPr>
              <a:t>губерния.</a:t>
            </a:r>
            <a:endParaRPr lang="ru-RU" sz="1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28992" y="214290"/>
            <a:ext cx="2215094"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Словарь терминов:</a:t>
            </a:r>
            <a:endParaRPr lang="ru-RU" b="1" dirty="0">
              <a:solidFill>
                <a:srgbClr val="C00000"/>
              </a:solidFill>
            </a:endParaRPr>
          </a:p>
        </p:txBody>
      </p:sp>
      <p:sp>
        <p:nvSpPr>
          <p:cNvPr id="3" name="Прямоугольник 2"/>
          <p:cNvSpPr/>
          <p:nvPr/>
        </p:nvSpPr>
        <p:spPr>
          <a:xfrm>
            <a:off x="357158" y="714356"/>
            <a:ext cx="8286808" cy="5509200"/>
          </a:xfrm>
          <a:prstGeom prst="rect">
            <a:avLst/>
          </a:prstGeom>
        </p:spPr>
        <p:txBody>
          <a:bodyPr wrap="square">
            <a:spAutoFit/>
          </a:bodyPr>
          <a:lstStyle/>
          <a:p>
            <a:r>
              <a:rPr lang="ru-RU" sz="1600" b="1" dirty="0" smtClean="0">
                <a:solidFill>
                  <a:srgbClr val="C00000"/>
                </a:solidFill>
                <a:latin typeface="Times New Roman" pitchFamily="18" charset="0"/>
                <a:cs typeface="Times New Roman" pitchFamily="18" charset="0"/>
              </a:rPr>
              <a:t>Армяк</a:t>
            </a:r>
            <a:r>
              <a:rPr lang="ru-RU" sz="1600" dirty="0" smtClean="0">
                <a:latin typeface="Times New Roman" pitchFamily="18" charset="0"/>
                <a:cs typeface="Times New Roman" pitchFamily="18" charset="0"/>
              </a:rPr>
              <a:t> –кафтан шитый из ткани  вытканной из верблюжьей шерсти  ( 1- стр. 58).</a:t>
            </a:r>
          </a:p>
          <a:p>
            <a:r>
              <a:rPr lang="ru-RU" sz="1600" b="1" dirty="0" err="1" smtClean="0">
                <a:solidFill>
                  <a:srgbClr val="C00000"/>
                </a:solidFill>
                <a:latin typeface="Times New Roman" pitchFamily="18" charset="0"/>
                <a:cs typeface="Times New Roman" pitchFamily="18" charset="0"/>
              </a:rPr>
              <a:t>Тегиляй</a:t>
            </a:r>
            <a:r>
              <a:rPr lang="ru-RU" sz="1600" dirty="0" smtClean="0">
                <a:latin typeface="Times New Roman" pitchFamily="18" charset="0"/>
                <a:cs typeface="Times New Roman" pitchFamily="18" charset="0"/>
              </a:rPr>
              <a:t> – мужская одежда, одевавшаяся на доспех  ( 1-стр. 59).</a:t>
            </a:r>
          </a:p>
          <a:p>
            <a:r>
              <a:rPr lang="ru-RU" sz="1600" b="1" dirty="0" smtClean="0">
                <a:solidFill>
                  <a:srgbClr val="C00000"/>
                </a:solidFill>
                <a:latin typeface="Times New Roman" pitchFamily="18" charset="0"/>
                <a:cs typeface="Times New Roman" pitchFamily="18" charset="0"/>
              </a:rPr>
              <a:t>Сарафан </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во 2-й половине17 века появляется термин «сарафан». Женская одежда, существовавшая ранее, вероятно новые ее виды  ( 1- стр. 60).</a:t>
            </a:r>
          </a:p>
          <a:p>
            <a:r>
              <a:rPr lang="ru-RU" sz="1600" b="1" dirty="0" smtClean="0">
                <a:solidFill>
                  <a:srgbClr val="C00000"/>
                </a:solidFill>
                <a:latin typeface="Times New Roman" pitchFamily="18" charset="0"/>
                <a:cs typeface="Times New Roman" pitchFamily="18" charset="0"/>
              </a:rPr>
              <a:t>Летник</a:t>
            </a:r>
            <a:r>
              <a:rPr lang="ru-RU" sz="1600" dirty="0" smtClean="0">
                <a:latin typeface="Times New Roman" pitchFamily="18" charset="0"/>
                <a:cs typeface="Times New Roman" pitchFamily="18" charset="0"/>
              </a:rPr>
              <a:t> – длиннополая одежда глухого покроя с очень широкими рукавами ( 1- стр. 60).</a:t>
            </a:r>
          </a:p>
          <a:p>
            <a:r>
              <a:rPr lang="ru-RU" sz="1600" b="1" dirty="0" smtClean="0">
                <a:solidFill>
                  <a:srgbClr val="C00000"/>
                </a:solidFill>
                <a:latin typeface="Times New Roman" pitchFamily="18" charset="0"/>
                <a:cs typeface="Times New Roman" pitchFamily="18" charset="0"/>
              </a:rPr>
              <a:t>Шубка</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dirty="0" smtClean="0">
                <a:latin typeface="Times New Roman" pitchFamily="18" charset="0"/>
                <a:cs typeface="Times New Roman" pitchFamily="18" charset="0"/>
              </a:rPr>
              <a:t> глухая одежда с длинными узкими рукавами. Возможно шубкой называлась женская комнатная одежда в виде цельного платья с рукавами или чаще без рукавов или высокой юбки на лямках, надеваемая через голову ( 1-стр. 61).</a:t>
            </a:r>
          </a:p>
          <a:p>
            <a:r>
              <a:rPr lang="ru-RU" sz="1600" b="1" dirty="0" smtClean="0">
                <a:solidFill>
                  <a:srgbClr val="C00000"/>
                </a:solidFill>
                <a:latin typeface="Times New Roman" pitchFamily="18" charset="0"/>
                <a:cs typeface="Times New Roman" pitchFamily="18" charset="0"/>
              </a:rPr>
              <a:t>Треух </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головной убор, наподобие ушанки ( 1- стр. 62).</a:t>
            </a:r>
          </a:p>
          <a:p>
            <a:r>
              <a:rPr lang="ru-RU" sz="1600" b="1" dirty="0" smtClean="0">
                <a:solidFill>
                  <a:srgbClr val="C00000"/>
                </a:solidFill>
                <a:latin typeface="Times New Roman" pitchFamily="18" charset="0"/>
                <a:cs typeface="Times New Roman" pitchFamily="18" charset="0"/>
              </a:rPr>
              <a:t>Отлог</a:t>
            </a:r>
            <a:r>
              <a:rPr lang="ru-RU" sz="1600" dirty="0" smtClean="0">
                <a:latin typeface="Times New Roman" pitchFamily="18" charset="0"/>
                <a:cs typeface="Times New Roman" pitchFamily="18" charset="0"/>
              </a:rPr>
              <a:t> – пришивной к верхней одежде откидной колпак или башлык  ( 1- стр.47).</a:t>
            </a:r>
          </a:p>
          <a:p>
            <a:r>
              <a:rPr lang="ru-RU" sz="1600" b="1" dirty="0" smtClean="0">
                <a:solidFill>
                  <a:srgbClr val="C00000"/>
                </a:solidFill>
                <a:latin typeface="Times New Roman" pitchFamily="18" charset="0"/>
                <a:cs typeface="Times New Roman" pitchFamily="18" charset="0"/>
              </a:rPr>
              <a:t>Чело, очелье </a:t>
            </a:r>
            <a:r>
              <a:rPr lang="ru-RU" sz="1600" dirty="0" smtClean="0">
                <a:latin typeface="Times New Roman" pitchFamily="18" charset="0"/>
                <a:cs typeface="Times New Roman" pitchFamily="18" charset="0"/>
              </a:rPr>
              <a:t>– передняя, возвышающаяся надо лбом часть головного убора ( 1-стр. 47).</a:t>
            </a:r>
          </a:p>
          <a:p>
            <a:r>
              <a:rPr lang="ru-RU" sz="1600" b="1" dirty="0" smtClean="0">
                <a:solidFill>
                  <a:srgbClr val="C00000"/>
                </a:solidFill>
                <a:latin typeface="Times New Roman" pitchFamily="18" charset="0"/>
                <a:cs typeface="Times New Roman" pitchFamily="18" charset="0"/>
              </a:rPr>
              <a:t>Повойник</a:t>
            </a:r>
            <a:r>
              <a:rPr lang="ru-RU" sz="1600" dirty="0" smtClean="0">
                <a:latin typeface="Times New Roman" pitchFamily="18" charset="0"/>
                <a:cs typeface="Times New Roman" pitchFamily="18" charset="0"/>
              </a:rPr>
              <a:t> – являлся нижней частью головного убора замужней женщины. Повойник всегда прикрывался сверху кокошником, платком или волосником (1- стр. 47).</a:t>
            </a:r>
          </a:p>
          <a:p>
            <a:r>
              <a:rPr lang="ru-RU" sz="1600" b="1" dirty="0" smtClean="0">
                <a:solidFill>
                  <a:srgbClr val="C00000"/>
                </a:solidFill>
                <a:latin typeface="Times New Roman" pitchFamily="18" charset="0"/>
                <a:cs typeface="Times New Roman" pitchFamily="18" charset="0"/>
              </a:rPr>
              <a:t>Волосник</a:t>
            </a:r>
            <a:r>
              <a:rPr lang="ru-RU" sz="1600" dirty="0" smtClean="0">
                <a:latin typeface="Times New Roman" pitchFamily="18" charset="0"/>
                <a:cs typeface="Times New Roman" pitchFamily="18" charset="0"/>
              </a:rPr>
              <a:t> – по форме напоминает повойник. Это мягкая шапочка, с пришитым очельем, стянутая на макушке или по бокам ( 1- стр. 48).</a:t>
            </a:r>
          </a:p>
          <a:p>
            <a:r>
              <a:rPr lang="ru-RU" sz="1600" b="1" dirty="0" err="1" smtClean="0">
                <a:solidFill>
                  <a:srgbClr val="C00000"/>
                </a:solidFill>
                <a:latin typeface="Times New Roman" pitchFamily="18" charset="0"/>
                <a:cs typeface="Times New Roman" pitchFamily="18" charset="0"/>
              </a:rPr>
              <a:t>Котыга</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шерстяная одежда типа рубашки или хитона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p>
          <a:p>
            <a:r>
              <a:rPr lang="ru-RU" sz="1600" b="1" dirty="0" smtClean="0">
                <a:solidFill>
                  <a:srgbClr val="C00000"/>
                </a:solidFill>
                <a:latin typeface="Times New Roman" pitchFamily="18" charset="0"/>
                <a:cs typeface="Times New Roman" pitchFamily="18" charset="0"/>
              </a:rPr>
              <a:t>Чупрун </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род женского кафтана. Одежда </a:t>
            </a:r>
            <a:r>
              <a:rPr lang="ru-RU" sz="1600" dirty="0" err="1" smtClean="0">
                <a:latin typeface="Times New Roman" pitchFamily="18" charset="0"/>
                <a:cs typeface="Times New Roman" pitchFamily="18" charset="0"/>
              </a:rPr>
              <a:t>туникообразного</a:t>
            </a:r>
            <a:r>
              <a:rPr lang="ru-RU" sz="1600" dirty="0" smtClean="0">
                <a:latin typeface="Times New Roman" pitchFamily="18" charset="0"/>
                <a:cs typeface="Times New Roman" pitchFamily="18" charset="0"/>
              </a:rPr>
              <a:t> покроя , с круглыми или четырехугольным вырезом горловины и длинными рукавами. Одежда замужних женщин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p>
          <a:p>
            <a:r>
              <a:rPr lang="ru-RU" sz="1600" b="1" dirty="0" smtClean="0">
                <a:solidFill>
                  <a:srgbClr val="C00000"/>
                </a:solidFill>
                <a:latin typeface="Times New Roman" pitchFamily="18" charset="0"/>
                <a:cs typeface="Times New Roman" pitchFamily="18" charset="0"/>
              </a:rPr>
              <a:t>Подволока</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женская одежда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p>
          <a:p>
            <a:r>
              <a:rPr lang="ru-RU" sz="1600" b="1" dirty="0" err="1" smtClean="0">
                <a:solidFill>
                  <a:srgbClr val="C00000"/>
                </a:solidFill>
                <a:latin typeface="Times New Roman" pitchFamily="18" charset="0"/>
                <a:cs typeface="Times New Roman" pitchFamily="18" charset="0"/>
              </a:rPr>
              <a:t>Кортл</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подбитая мехом дорогая верхняя одежда свободного покроя по </a:t>
            </a:r>
            <a:r>
              <a:rPr lang="ru-RU" sz="1600" smtClean="0">
                <a:latin typeface="Times New Roman" pitchFamily="18" charset="0"/>
                <a:cs typeface="Times New Roman" pitchFamily="18" charset="0"/>
              </a:rPr>
              <a:t>типу  летника ( 1 </a:t>
            </a:r>
            <a:r>
              <a:rPr lang="ru-RU" sz="1600" b="1" smtClean="0">
                <a:solidFill>
                  <a:srgbClr val="C00000"/>
                </a:solidFill>
                <a:latin typeface="Times New Roman" pitchFamily="18" charset="0"/>
                <a:cs typeface="Times New Roman" pitchFamily="18" charset="0"/>
              </a:rPr>
              <a:t> </a:t>
            </a:r>
            <a:r>
              <a:rPr lang="ru-RU" sz="1600" smtClean="0">
                <a:latin typeface="Times New Roman" pitchFamily="18" charset="0"/>
                <a:cs typeface="Times New Roman" pitchFamily="18" charset="0"/>
              </a:rPr>
              <a:t>–  46).</a:t>
            </a:r>
            <a:endParaRPr lang="ru-RU" sz="1600" dirty="0" smtClean="0">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8501122" cy="6494085"/>
          </a:xfrm>
          <a:prstGeom prst="rect">
            <a:avLst/>
          </a:prstGeom>
        </p:spPr>
        <p:txBody>
          <a:bodyPr wrap="square">
            <a:spAutoFit/>
          </a:bodyPr>
          <a:lstStyle/>
          <a:p>
            <a:r>
              <a:rPr lang="ru-RU" sz="1600" b="1" dirty="0" smtClean="0">
                <a:solidFill>
                  <a:srgbClr val="C00000"/>
                </a:solidFill>
                <a:latin typeface="Times New Roman" pitchFamily="18" charset="0"/>
                <a:cs typeface="Times New Roman" pitchFamily="18" charset="0"/>
              </a:rPr>
              <a:t>Убрус</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полотенчатая</a:t>
            </a:r>
            <a:r>
              <a:rPr lang="ru-RU" sz="1600" dirty="0" smtClean="0">
                <a:latin typeface="Times New Roman" pitchFamily="18" charset="0"/>
                <a:cs typeface="Times New Roman" pitchFamily="18" charset="0"/>
              </a:rPr>
              <a:t> часть головного убора, надевавшаяся поверх его основных элементов ( кики, повойника). Головные покрывала надевались одновременно с головными уборами с жесткой основой и височными кольцами. ( 1 – стр. 48).</a:t>
            </a:r>
          </a:p>
          <a:p>
            <a:r>
              <a:rPr lang="ru-RU" sz="1600" b="1" dirty="0" smtClean="0">
                <a:solidFill>
                  <a:srgbClr val="C00000"/>
                </a:solidFill>
                <a:latin typeface="Times New Roman" pitchFamily="18" charset="0"/>
                <a:cs typeface="Times New Roman" pitchFamily="18" charset="0"/>
              </a:rPr>
              <a:t>«Косы» </a:t>
            </a:r>
            <a:r>
              <a:rPr lang="ru-RU" sz="1600" dirty="0" smtClean="0">
                <a:latin typeface="Times New Roman" pitchFamily="18" charset="0"/>
                <a:cs typeface="Times New Roman" pitchFamily="18" charset="0"/>
              </a:rPr>
              <a:t>– девичьи косы, являющиеся частью прически. В «косы» </a:t>
            </a:r>
            <a:r>
              <a:rPr lang="ru-RU" sz="1600" dirty="0" err="1" smtClean="0">
                <a:latin typeface="Times New Roman" pitchFamily="18" charset="0"/>
                <a:cs typeface="Times New Roman" pitchFamily="18" charset="0"/>
              </a:rPr>
              <a:t>впелетаются</a:t>
            </a:r>
            <a:r>
              <a:rPr lang="ru-RU" sz="1600" dirty="0" smtClean="0">
                <a:latin typeface="Times New Roman" pitchFamily="18" charset="0"/>
                <a:cs typeface="Times New Roman" pitchFamily="18" charset="0"/>
              </a:rPr>
              <a:t> височные кольца и подвески ( 1 – стр.49).</a:t>
            </a:r>
          </a:p>
          <a:p>
            <a:r>
              <a:rPr lang="ru-RU" sz="1600" b="1" dirty="0" err="1" smtClean="0">
                <a:solidFill>
                  <a:srgbClr val="C00000"/>
                </a:solidFill>
                <a:latin typeface="Times New Roman" pitchFamily="18" charset="0"/>
                <a:cs typeface="Times New Roman" pitchFamily="18" charset="0"/>
              </a:rPr>
              <a:t>Колтки</a:t>
            </a:r>
            <a:r>
              <a:rPr lang="ru-RU" sz="1600" b="1" dirty="0" smtClean="0">
                <a:solidFill>
                  <a:srgbClr val="C00000"/>
                </a:solidFill>
                <a:latin typeface="Times New Roman" pitchFamily="18" charset="0"/>
                <a:cs typeface="Times New Roman" pitchFamily="18" charset="0"/>
              </a:rPr>
              <a:t> (колты)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украшение головного убора ( 1 –  стр. 49).</a:t>
            </a:r>
          </a:p>
          <a:p>
            <a:r>
              <a:rPr lang="ru-RU" sz="1600" dirty="0" smtClean="0">
                <a:latin typeface="Times New Roman" pitchFamily="18" charset="0"/>
                <a:cs typeface="Times New Roman" pitchFamily="18" charset="0"/>
              </a:rPr>
              <a:t>Паволока – общее название ткани, </a:t>
            </a:r>
            <a:r>
              <a:rPr lang="ru-RU" sz="1600" b="1" dirty="0" err="1" smtClean="0">
                <a:solidFill>
                  <a:srgbClr val="C00000"/>
                </a:solidFill>
                <a:latin typeface="Times New Roman" pitchFamily="18" charset="0"/>
                <a:cs typeface="Times New Roman" pitchFamily="18" charset="0"/>
              </a:rPr>
              <a:t>фофудья</a:t>
            </a:r>
            <a:r>
              <a:rPr lang="ru-RU" sz="1600" dirty="0" smtClean="0">
                <a:latin typeface="Times New Roman" pitchFamily="18" charset="0"/>
                <a:cs typeface="Times New Roman" pitchFamily="18" charset="0"/>
              </a:rPr>
              <a:t> – драгоценная шелковая, парчовая ткань, шелк (1 – стр. 50).</a:t>
            </a:r>
          </a:p>
          <a:p>
            <a:r>
              <a:rPr lang="ru-RU" sz="1600" b="1" dirty="0" smtClean="0">
                <a:solidFill>
                  <a:srgbClr val="C00000"/>
                </a:solidFill>
                <a:latin typeface="Times New Roman" pitchFamily="18" charset="0"/>
                <a:cs typeface="Times New Roman" pitchFamily="18" charset="0"/>
              </a:rPr>
              <a:t>Ферязь( </a:t>
            </a:r>
            <a:r>
              <a:rPr lang="ru-RU" sz="1600" b="1" dirty="0" err="1" smtClean="0">
                <a:solidFill>
                  <a:srgbClr val="C00000"/>
                </a:solidFill>
                <a:latin typeface="Times New Roman" pitchFamily="18" charset="0"/>
                <a:cs typeface="Times New Roman" pitchFamily="18" charset="0"/>
              </a:rPr>
              <a:t>ферезь</a:t>
            </a:r>
            <a:r>
              <a:rPr lang="ru-RU" sz="1600" b="1" dirty="0" smtClean="0">
                <a:solidFill>
                  <a:srgbClr val="C00000"/>
                </a:solidFill>
                <a:latin typeface="Times New Roman" pitchFamily="18" charset="0"/>
                <a:cs typeface="Times New Roman" pitchFamily="18" charset="0"/>
              </a:rPr>
              <a:t>, </a:t>
            </a:r>
            <a:r>
              <a:rPr lang="ru-RU" sz="1600" b="1" dirty="0" err="1" smtClean="0">
                <a:solidFill>
                  <a:srgbClr val="C00000"/>
                </a:solidFill>
                <a:latin typeface="Times New Roman" pitchFamily="18" charset="0"/>
                <a:cs typeface="Times New Roman" pitchFamily="18" charset="0"/>
              </a:rPr>
              <a:t>ферезея</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верхняя долгополая одежда, которая могла носиться на вскидку ( 1- стр. 58).</a:t>
            </a:r>
          </a:p>
          <a:p>
            <a:r>
              <a:rPr lang="ru-RU" sz="1600" b="1" dirty="0" smtClean="0">
                <a:solidFill>
                  <a:srgbClr val="C00000"/>
                </a:solidFill>
                <a:latin typeface="Times New Roman" pitchFamily="18" charset="0"/>
                <a:cs typeface="Times New Roman" pitchFamily="18" charset="0"/>
              </a:rPr>
              <a:t>Манатья (мантия) </a:t>
            </a:r>
            <a:r>
              <a:rPr lang="ru-RU" sz="1600" dirty="0" smtClean="0">
                <a:latin typeface="Times New Roman" pitchFamily="18" charset="0"/>
                <a:cs typeface="Times New Roman" pitchFamily="18" charset="0"/>
              </a:rPr>
              <a:t>– наплечная одежда русского монашества (1 – стр.42).</a:t>
            </a:r>
          </a:p>
          <a:p>
            <a:r>
              <a:rPr lang="ru-RU" sz="1600" b="1" dirty="0" err="1" smtClean="0">
                <a:solidFill>
                  <a:srgbClr val="C00000"/>
                </a:solidFill>
                <a:latin typeface="Times New Roman" pitchFamily="18" charset="0"/>
                <a:cs typeface="Times New Roman" pitchFamily="18" charset="0"/>
              </a:rPr>
              <a:t>Якыпт</a:t>
            </a:r>
            <a:r>
              <a:rPr lang="ru-RU" sz="1600" b="1" dirty="0" smtClean="0">
                <a:solidFill>
                  <a:srgbClr val="C00000"/>
                </a:solidFill>
                <a:latin typeface="Times New Roman" pitchFamily="18" charset="0"/>
                <a:cs typeface="Times New Roman" pitchFamily="18" charset="0"/>
              </a:rPr>
              <a:t> (</a:t>
            </a:r>
            <a:r>
              <a:rPr lang="ru-RU" sz="1600" b="1" dirty="0" err="1" smtClean="0">
                <a:solidFill>
                  <a:srgbClr val="C00000"/>
                </a:solidFill>
                <a:latin typeface="Times New Roman" pitchFamily="18" charset="0"/>
                <a:cs typeface="Times New Roman" pitchFamily="18" charset="0"/>
              </a:rPr>
              <a:t>тюрк</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войлочный плащ ( 1 – стр. 35)</a:t>
            </a:r>
          </a:p>
          <a:p>
            <a:r>
              <a:rPr lang="ru-RU" sz="1600" b="1" dirty="0" smtClean="0">
                <a:solidFill>
                  <a:srgbClr val="C00000"/>
                </a:solidFill>
                <a:latin typeface="Times New Roman" pitchFamily="18" charset="0"/>
                <a:cs typeface="Times New Roman" pitchFamily="18" charset="0"/>
              </a:rPr>
              <a:t>Зипун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верхняя  наплечная одежда типа куртки( 1 – стр. 39).</a:t>
            </a:r>
          </a:p>
          <a:p>
            <a:r>
              <a:rPr lang="ru-RU" sz="1600" b="1" dirty="0" smtClean="0">
                <a:solidFill>
                  <a:srgbClr val="C00000"/>
                </a:solidFill>
                <a:latin typeface="Times New Roman" pitchFamily="18" charset="0"/>
                <a:cs typeface="Times New Roman" pitchFamily="18" charset="0"/>
              </a:rPr>
              <a:t>Свита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распашная приталенная  одежда ( 1</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стр.44).</a:t>
            </a:r>
          </a:p>
          <a:p>
            <a:r>
              <a:rPr lang="ru-RU" sz="1600" b="1" dirty="0" err="1" smtClean="0">
                <a:solidFill>
                  <a:srgbClr val="C00000"/>
                </a:solidFill>
                <a:latin typeface="Times New Roman" pitchFamily="18" charset="0"/>
                <a:cs typeface="Times New Roman" pitchFamily="18" charset="0"/>
              </a:rPr>
              <a:t>Корзно</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накидка, возможно распашная  наплечная одежда с рукавами ( 1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стр. 43).</a:t>
            </a:r>
          </a:p>
          <a:p>
            <a:r>
              <a:rPr lang="ru-RU" sz="1600" b="1" dirty="0" err="1" smtClean="0">
                <a:solidFill>
                  <a:srgbClr val="C00000"/>
                </a:solidFill>
                <a:latin typeface="Times New Roman" pitchFamily="18" charset="0"/>
                <a:cs typeface="Times New Roman" pitchFamily="18" charset="0"/>
              </a:rPr>
              <a:t>Мятль</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плащ с застежкой у ворота, откидывавшийся за спину. Является княжеской и церемониальной ( 1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стр. 43).</a:t>
            </a:r>
          </a:p>
          <a:p>
            <a:r>
              <a:rPr lang="ru-RU" sz="1600" b="1" dirty="0" smtClean="0">
                <a:solidFill>
                  <a:srgbClr val="C00000"/>
                </a:solidFill>
                <a:latin typeface="Times New Roman" pitchFamily="18" charset="0"/>
                <a:cs typeface="Times New Roman" pitchFamily="18" charset="0"/>
              </a:rPr>
              <a:t>Луда</a:t>
            </a:r>
            <a:r>
              <a:rPr lang="ru-RU" sz="1600" dirty="0" smtClean="0">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это богатая, блестящая шитым золотом накидка ( 1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37, 42).</a:t>
            </a:r>
          </a:p>
          <a:p>
            <a:r>
              <a:rPr lang="ru-RU" sz="1600" b="1" dirty="0" err="1" smtClean="0">
                <a:solidFill>
                  <a:srgbClr val="C00000"/>
                </a:solidFill>
                <a:latin typeface="Times New Roman" pitchFamily="18" charset="0"/>
                <a:cs typeface="Times New Roman" pitchFamily="18" charset="0"/>
              </a:rPr>
              <a:t>Коц</a:t>
            </a:r>
            <a:r>
              <a:rPr lang="ru-RU" sz="1600" dirty="0" smtClean="0">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исключительно княжеская одежда ( 1).</a:t>
            </a:r>
          </a:p>
          <a:p>
            <a:r>
              <a:rPr lang="ru-RU" sz="1600" b="1" dirty="0" smtClean="0">
                <a:solidFill>
                  <a:srgbClr val="C00000"/>
                </a:solidFill>
                <a:latin typeface="Times New Roman" pitchFamily="18" charset="0"/>
                <a:cs typeface="Times New Roman" pitchFamily="18" charset="0"/>
              </a:rPr>
              <a:t>Терлик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один из видов кафтана, долгополого с короткими руками для верховой езды ( 1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45).</a:t>
            </a:r>
          </a:p>
          <a:p>
            <a:r>
              <a:rPr lang="ru-RU" sz="1600" b="1" dirty="0" err="1" smtClean="0">
                <a:solidFill>
                  <a:srgbClr val="C00000"/>
                </a:solidFill>
                <a:latin typeface="Times New Roman" pitchFamily="18" charset="0"/>
                <a:cs typeface="Times New Roman" pitchFamily="18" charset="0"/>
              </a:rPr>
              <a:t>Вотола</a:t>
            </a:r>
            <a:r>
              <a:rPr lang="ru-RU" sz="1600" dirty="0" smtClean="0">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простая грубая  одежда простонародья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p>
          <a:p>
            <a:r>
              <a:rPr lang="ru-RU" sz="1600" b="1" dirty="0" err="1" smtClean="0">
                <a:solidFill>
                  <a:srgbClr val="C00000"/>
                </a:solidFill>
                <a:latin typeface="Times New Roman" pitchFamily="18" charset="0"/>
                <a:cs typeface="Times New Roman" pitchFamily="18" charset="0"/>
              </a:rPr>
              <a:t>Кабат</a:t>
            </a:r>
            <a:r>
              <a:rPr lang="ru-RU" sz="1600" b="1" dirty="0" smtClean="0">
                <a:solidFill>
                  <a:srgbClr val="C00000"/>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рабочая одежда ремесленника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p>
          <a:p>
            <a:r>
              <a:rPr lang="ru-RU" sz="1600" b="1" dirty="0" smtClean="0">
                <a:solidFill>
                  <a:srgbClr val="C00000"/>
                </a:solidFill>
                <a:latin typeface="Times New Roman" pitchFamily="18" charset="0"/>
                <a:cs typeface="Times New Roman" pitchFamily="18" charset="0"/>
              </a:rPr>
              <a:t>Бугай  </a:t>
            </a:r>
            <a:r>
              <a:rPr lang="ru-RU" sz="1600" b="1" dirty="0" smtClean="0">
                <a:latin typeface="Times New Roman" pitchFamily="18" charset="0"/>
                <a:cs typeface="Times New Roman" pitchFamily="18" charset="0"/>
              </a:rPr>
              <a:t>–</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верхняя меховая одежда ( 1 </a:t>
            </a:r>
            <a:r>
              <a:rPr lang="ru-RU" sz="1600" b="1"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46).</a:t>
            </a:r>
            <a:endParaRPr lang="ru-RU" sz="1600" b="1" dirty="0" smtClean="0">
              <a:solidFill>
                <a:srgbClr val="C00000"/>
              </a:solidFill>
              <a:latin typeface="Times New Roman" pitchFamily="18" charset="0"/>
              <a:cs typeface="Times New Roman" pitchFamily="18" charset="0"/>
            </a:endParaRPr>
          </a:p>
          <a:p>
            <a:endParaRPr lang="ru-RU" sz="1600" dirty="0" smtClean="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500042"/>
            <a:ext cx="8143932" cy="8433078"/>
          </a:xfrm>
          <a:prstGeom prst="rect">
            <a:avLst/>
          </a:prstGeom>
        </p:spPr>
        <p:txBody>
          <a:bodyPr wrap="square">
            <a:spAutoFit/>
          </a:bodyPr>
          <a:lstStyle/>
          <a:p>
            <a:pPr marL="342900" indent="-342900">
              <a:buAutoNum type="arabicPeriod"/>
            </a:pPr>
            <a:endParaRPr lang="ru-RU" dirty="0" smtClean="0">
              <a:latin typeface="Times New Roman" pitchFamily="18" charset="0"/>
              <a:cs typeface="Times New Roman" pitchFamily="18" charset="0"/>
            </a:endParaRPr>
          </a:p>
          <a:p>
            <a:pPr marL="342900" indent="-342900">
              <a:buFontTx/>
              <a:buAutoNum type="arabicPeriod"/>
            </a:pPr>
            <a:r>
              <a:rPr lang="ru-RU" sz="1400" dirty="0" smtClean="0">
                <a:latin typeface="Times New Roman" pitchFamily="18" charset="0"/>
                <a:cs typeface="Times New Roman" pitchFamily="18" charset="0"/>
              </a:rPr>
              <a:t>Костюм древнерусского человека: областные особенности. Учебное пособие. Ю.В. Степанова, Тверь, 2014(1-стр. 7,8)  , (1, стр. 3);</a:t>
            </a:r>
          </a:p>
          <a:p>
            <a:pPr marL="342900" indent="-342900">
              <a:buAutoNum type="arabicPeriod"/>
            </a:pPr>
            <a:r>
              <a:rPr lang="ru-RU" sz="1400" dirty="0" smtClean="0">
                <a:latin typeface="Times New Roman" pitchFamily="18" charset="0"/>
                <a:cs typeface="Times New Roman" pitchFamily="18" charset="0"/>
              </a:rPr>
              <a:t>Кичка. Сорока.</a:t>
            </a:r>
            <a:r>
              <a:rPr lang="ru-RU" sz="1400" dirty="0" smtClean="0"/>
              <a:t>  </a:t>
            </a:r>
            <a:r>
              <a:rPr lang="en-US" sz="1400" dirty="0" smtClean="0">
                <a:latin typeface="Times New Roman" pitchFamily="18" charset="0"/>
                <a:cs typeface="Times New Roman" pitchFamily="18" charset="0"/>
                <a:hlinkClick r:id="rId2"/>
              </a:rPr>
              <a:t>http://russkievesti.ru/novosti/proshloe-slavyan/samyie-neobyichnyie-golovnyie-uboryi-russkix-zhyon.html</a:t>
            </a:r>
            <a:r>
              <a:rPr lang="ru-RU" sz="1400" dirty="0" smtClean="0">
                <a:latin typeface="Times New Roman" pitchFamily="18" charset="0"/>
                <a:cs typeface="Times New Roman" pitchFamily="18" charset="0"/>
              </a:rPr>
              <a:t> ;</a:t>
            </a:r>
          </a:p>
          <a:p>
            <a:pPr marL="342900" indent="-342900">
              <a:buAutoNum type="arabicPeriod"/>
            </a:pPr>
            <a:r>
              <a:rPr lang="ru-RU" sz="1400" dirty="0" smtClean="0">
                <a:latin typeface="Times New Roman" pitchFamily="18" charset="0"/>
                <a:cs typeface="Times New Roman" pitchFamily="18" charset="0"/>
              </a:rPr>
              <a:t>Кокошник . </a:t>
            </a:r>
            <a:r>
              <a:rPr lang="en-US" sz="1400" dirty="0" smtClean="0">
                <a:latin typeface="Times New Roman" pitchFamily="18" charset="0"/>
                <a:cs typeface="Times New Roman" pitchFamily="18" charset="0"/>
                <a:hlinkClick r:id="rId3"/>
              </a:rPr>
              <a:t>https://www.culture.ru/s/vopros/kokoshnik/</a:t>
            </a:r>
            <a:r>
              <a:rPr lang="ru-RU" sz="1400" dirty="0" smtClean="0">
                <a:latin typeface="Times New Roman" pitchFamily="18" charset="0"/>
                <a:cs typeface="Times New Roman" pitchFamily="18" charset="0"/>
              </a:rPr>
              <a:t> ;</a:t>
            </a:r>
          </a:p>
          <a:p>
            <a:pPr marL="342900" indent="-342900">
              <a:buAutoNum type="arabicPeriod"/>
            </a:pPr>
            <a:r>
              <a:rPr lang="ru-RU" sz="1400" dirty="0" smtClean="0">
                <a:latin typeface="Times New Roman" pitchFamily="18" charset="0"/>
                <a:cs typeface="Times New Roman" pitchFamily="18" charset="0"/>
              </a:rPr>
              <a:t>Русский традиционный  костюм.</a:t>
            </a:r>
            <a:r>
              <a:rPr lang="en-US" sz="1400" dirty="0" smtClean="0">
                <a:latin typeface="Times New Roman" pitchFamily="18" charset="0"/>
                <a:cs typeface="Times New Roman" pitchFamily="18" charset="0"/>
              </a:rPr>
              <a:t> </a:t>
            </a:r>
            <a:r>
              <a:rPr lang="ru-RU" sz="1400" smtClean="0">
                <a:latin typeface="Times New Roman" pitchFamily="18" charset="0"/>
                <a:cs typeface="Times New Roman" pitchFamily="18" charset="0"/>
              </a:rPr>
              <a:t>Н.Соснина, 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Шангина</a:t>
            </a:r>
            <a:r>
              <a:rPr lang="ru-RU" sz="1400" dirty="0" smtClean="0">
                <a:latin typeface="Times New Roman" pitchFamily="18" charset="0"/>
                <a:cs typeface="Times New Roman" pitchFamily="18" charset="0"/>
              </a:rPr>
              <a:t>. Санкт- Петербург, 2006. Ермолка, (</a:t>
            </a:r>
            <a:r>
              <a:rPr lang="ru-RU" sz="1400" dirty="0" err="1" smtClean="0">
                <a:latin typeface="Times New Roman" pitchFamily="18" charset="0"/>
                <a:cs typeface="Times New Roman" pitchFamily="18" charset="0"/>
              </a:rPr>
              <a:t>стр</a:t>
            </a:r>
            <a:r>
              <a:rPr lang="ru-RU" sz="1400" dirty="0" smtClean="0">
                <a:latin typeface="Times New Roman" pitchFamily="18" charset="0"/>
                <a:cs typeface="Times New Roman" pitchFamily="18" charset="0"/>
              </a:rPr>
              <a:t> .3),  (стр.40), сарафан – стр. 282;</a:t>
            </a:r>
          </a:p>
          <a:p>
            <a:pPr marL="342900" indent="-342900">
              <a:buAutoNum type="arabicPeriod"/>
            </a:pPr>
            <a:r>
              <a:rPr lang="ru-RU" sz="1400" dirty="0" smtClean="0">
                <a:latin typeface="Times New Roman" pitchFamily="18" charset="0"/>
                <a:cs typeface="Times New Roman" pitchFamily="18" charset="0"/>
              </a:rPr>
              <a:t>Журнал Отечество. Традиции народные. Статья «Русский костюм». Л Ефимова ;</a:t>
            </a:r>
          </a:p>
          <a:p>
            <a:pPr marL="342900" indent="-342900">
              <a:buAutoNum type="arabicPeriod"/>
            </a:pPr>
            <a:r>
              <a:rPr lang="ru-RU" sz="1400" dirty="0" smtClean="0">
                <a:latin typeface="Times New Roman" pitchFamily="18" charset="0"/>
                <a:cs typeface="Times New Roman" pitchFamily="18" charset="0"/>
              </a:rPr>
              <a:t>Вышивка. Золотное шитье. </a:t>
            </a:r>
            <a:r>
              <a:rPr lang="en-US" sz="1400" dirty="0" smtClean="0">
                <a:latin typeface="Times New Roman" pitchFamily="18" charset="0"/>
                <a:cs typeface="Times New Roman" pitchFamily="18" charset="0"/>
                <a:hlinkClick r:id="rId4"/>
              </a:rPr>
              <a:t>https://welcometver.tourister.ru/photoalbum/34199</a:t>
            </a:r>
            <a:endParaRPr lang="ru-RU" sz="1400" dirty="0" smtClean="0">
              <a:latin typeface="Times New Roman" pitchFamily="18" charset="0"/>
              <a:cs typeface="Times New Roman" pitchFamily="18" charset="0"/>
            </a:endParaRPr>
          </a:p>
          <a:p>
            <a:pPr marL="342900" indent="-342900">
              <a:buAutoNum type="arabicPeriod"/>
            </a:pPr>
            <a:r>
              <a:rPr lang="ru-RU" sz="1400" dirty="0" smtClean="0">
                <a:latin typeface="Times New Roman" pitchFamily="18" charset="0"/>
                <a:cs typeface="Times New Roman" pitchFamily="18" charset="0"/>
              </a:rPr>
              <a:t>Русский народный костюм. Путешествие с севера на юг. А.Ю. Андреева. </a:t>
            </a:r>
            <a:r>
              <a:rPr lang="ru-RU" sz="1400" dirty="0" err="1" smtClean="0">
                <a:latin typeface="Times New Roman" pitchFamily="18" charset="0"/>
                <a:cs typeface="Times New Roman" pitchFamily="18" charset="0"/>
              </a:rPr>
              <a:t>Из-во</a:t>
            </a:r>
            <a:r>
              <a:rPr lang="ru-RU" sz="1400" dirty="0" smtClean="0">
                <a:latin typeface="Times New Roman" pitchFamily="18" charset="0"/>
                <a:cs typeface="Times New Roman" pitchFamily="18" charset="0"/>
              </a:rPr>
              <a:t> «Паритет», СПБ, 2005;</a:t>
            </a:r>
          </a:p>
          <a:p>
            <a:pPr marL="342900" indent="-342900">
              <a:buAutoNum type="arabicPeriod"/>
            </a:pPr>
            <a:r>
              <a:rPr lang="ru-RU" sz="1400" dirty="0" smtClean="0">
                <a:latin typeface="Times New Roman" pitchFamily="18" charset="0"/>
                <a:cs typeface="Times New Roman" pitchFamily="18" charset="0"/>
              </a:rPr>
              <a:t>Рубаха </a:t>
            </a:r>
            <a:r>
              <a:rPr lang="en-US" sz="1400" dirty="0" smtClean="0">
                <a:latin typeface="Times New Roman" pitchFamily="18" charset="0"/>
                <a:cs typeface="Times New Roman" pitchFamily="18" charset="0"/>
                <a:hlinkClick r:id="rId5"/>
              </a:rPr>
              <a:t>https://www.culture.ru/materials/51485/po-odezhke-vstrechayut</a:t>
            </a:r>
            <a:r>
              <a:rPr lang="ru-RU" sz="1400" dirty="0" smtClean="0">
                <a:latin typeface="Times New Roman" pitchFamily="18" charset="0"/>
                <a:cs typeface="Times New Roman" pitchFamily="18" charset="0"/>
              </a:rPr>
              <a:t> ;</a:t>
            </a:r>
          </a:p>
          <a:p>
            <a:pPr marL="342900" indent="-342900">
              <a:buAutoNum type="arabicPeriod"/>
            </a:pPr>
            <a:r>
              <a:rPr lang="ru-RU" sz="1400" dirty="0" smtClean="0">
                <a:latin typeface="Times New Roman" pitchFamily="18" charset="0"/>
                <a:cs typeface="Times New Roman" pitchFamily="18" charset="0"/>
              </a:rPr>
              <a:t>Одежда знати. Шубки . (слайд 24)  </a:t>
            </a:r>
            <a:r>
              <a:rPr lang="en-US" sz="1400" dirty="0" smtClean="0">
                <a:latin typeface="Times New Roman" pitchFamily="18" charset="0"/>
                <a:cs typeface="Times New Roman" pitchFamily="18" charset="0"/>
                <a:hlinkClick r:id="rId6"/>
              </a:rPr>
              <a:t>https://zdamsam.ru/b37189.html</a:t>
            </a:r>
            <a:r>
              <a:rPr lang="ru-RU" sz="1400" dirty="0" smtClean="0">
                <a:latin typeface="Times New Roman" pitchFamily="18" charset="0"/>
                <a:cs typeface="Times New Roman" pitchFamily="18" charset="0"/>
              </a:rPr>
              <a:t> ;</a:t>
            </a:r>
          </a:p>
          <a:p>
            <a:pPr marL="342900" indent="-342900">
              <a:buAutoNum type="arabicPeriod"/>
            </a:pPr>
            <a:r>
              <a:rPr lang="ru-RU" sz="1400" dirty="0" smtClean="0">
                <a:latin typeface="Times New Roman" pitchFamily="18" charset="0"/>
                <a:cs typeface="Times New Roman" pitchFamily="18" charset="0"/>
              </a:rPr>
              <a:t>Золотное шитье </a:t>
            </a:r>
            <a:r>
              <a:rPr lang="en-US" sz="1400" dirty="0" smtClean="0">
                <a:latin typeface="Times New Roman" pitchFamily="18" charset="0"/>
                <a:cs typeface="Times New Roman" pitchFamily="18" charset="0"/>
                <a:hlinkClick r:id="rId7"/>
              </a:rPr>
              <a:t>http://steghok.ru/books/item/f00/s00/z0000001/st002.shtml</a:t>
            </a:r>
            <a:r>
              <a:rPr lang="ru-RU" sz="1400" dirty="0" smtClean="0">
                <a:latin typeface="Times New Roman" pitchFamily="18" charset="0"/>
                <a:cs typeface="Times New Roman" pitchFamily="18" charset="0"/>
              </a:rPr>
              <a:t> ;</a:t>
            </a:r>
          </a:p>
          <a:p>
            <a:pPr marL="342900" indent="-342900">
              <a:buFontTx/>
              <a:buAutoNum type="arabicPeriod"/>
            </a:pPr>
            <a:r>
              <a:rPr lang="ru-RU" sz="1400" dirty="0" smtClean="0">
                <a:latin typeface="Times New Roman" pitchFamily="18" charset="0"/>
                <a:cs typeface="Times New Roman" pitchFamily="18" charset="0"/>
              </a:rPr>
              <a:t>Одежда русских XIII-XVII вв. Глава 4 из М. Г. Рабинович. Древняя одежда народов Восточной Европы: Материалы к историко-этнографическому атласу. М., 1986. </a:t>
            </a:r>
            <a:r>
              <a:rPr lang="en-US" sz="1400" dirty="0" smtClean="0">
                <a:latin typeface="Times New Roman" pitchFamily="18" charset="0"/>
                <a:cs typeface="Times New Roman" pitchFamily="18" charset="0"/>
                <a:hlinkClick r:id="rId8"/>
              </a:rPr>
              <a:t>https://aoimevelho.blogspot.com/2018/07/xiii-xvii.html</a:t>
            </a:r>
            <a:r>
              <a:rPr lang="ru-RU" sz="1400" dirty="0" smtClean="0">
                <a:latin typeface="Times New Roman" pitchFamily="18" charset="0"/>
                <a:cs typeface="Times New Roman" pitchFamily="18" charset="0"/>
              </a:rPr>
              <a:t> ;</a:t>
            </a:r>
          </a:p>
          <a:p>
            <a:pPr marL="342900" indent="-342900">
              <a:buFontTx/>
              <a:buAutoNum type="arabicPeriod"/>
            </a:pPr>
            <a:r>
              <a:rPr lang="ru-RU" sz="1400" dirty="0" smtClean="0">
                <a:latin typeface="Times New Roman" pitchFamily="18" charset="0"/>
                <a:cs typeface="Times New Roman" pitchFamily="18" charset="0"/>
              </a:rPr>
              <a:t>А.Ю. Андреева. Русский народный костюм. Путешествие с севера на юг. Санкт – Петербург «Паритет», 2005;</a:t>
            </a:r>
          </a:p>
          <a:p>
            <a:pPr marL="342900" indent="-342900">
              <a:buFontTx/>
              <a:buAutoNum type="arabicPeriod"/>
            </a:pPr>
            <a:r>
              <a:rPr lang="ru-RU" sz="1400" dirty="0" smtClean="0">
                <a:latin typeface="Times New Roman" pitchFamily="18" charset="0"/>
                <a:cs typeface="Times New Roman" pitchFamily="18" charset="0"/>
              </a:rPr>
              <a:t>Л.В. </a:t>
            </a:r>
            <a:r>
              <a:rPr lang="ru-RU" sz="1400" dirty="0" err="1" smtClean="0">
                <a:latin typeface="Times New Roman" pitchFamily="18" charset="0"/>
                <a:cs typeface="Times New Roman" pitchFamily="18" charset="0"/>
              </a:rPr>
              <a:t>Беловинский</a:t>
            </a:r>
            <a:r>
              <a:rPr lang="ru-RU" sz="1400" dirty="0" smtClean="0">
                <a:latin typeface="Times New Roman" pitchFamily="18" charset="0"/>
                <a:cs typeface="Times New Roman" pitchFamily="18" charset="0"/>
              </a:rPr>
              <a:t>. Типология русского народного костюма. Изд-во  «Родник», Москва, 1997;</a:t>
            </a:r>
          </a:p>
          <a:p>
            <a:pPr marL="342900" indent="-342900">
              <a:buFontTx/>
              <a:buAutoNum type="arabicPeriod"/>
            </a:pPr>
            <a:r>
              <a:rPr lang="ru-RU" sz="1400" dirty="0" smtClean="0">
                <a:latin typeface="Times New Roman" pitchFamily="18" charset="0"/>
                <a:cs typeface="Times New Roman" pitchFamily="18" charset="0"/>
              </a:rPr>
              <a:t>Ф.М. </a:t>
            </a:r>
            <a:r>
              <a:rPr lang="ru-RU" sz="1400" dirty="0" err="1" smtClean="0">
                <a:latin typeface="Times New Roman" pitchFamily="18" charset="0"/>
                <a:cs typeface="Times New Roman" pitchFamily="18" charset="0"/>
              </a:rPr>
              <a:t>Пармон</a:t>
            </a:r>
            <a:r>
              <a:rPr lang="ru-RU" sz="1400" dirty="0" smtClean="0">
                <a:latin typeface="Times New Roman" pitchFamily="18" charset="0"/>
                <a:cs typeface="Times New Roman" pitchFamily="18" charset="0"/>
              </a:rPr>
              <a:t>. Русский народный костюм. «</a:t>
            </a:r>
            <a:r>
              <a:rPr lang="ru-RU" sz="1400" dirty="0" err="1" smtClean="0">
                <a:latin typeface="Times New Roman" pitchFamily="18" charset="0"/>
                <a:cs typeface="Times New Roman" pitchFamily="18" charset="0"/>
              </a:rPr>
              <a:t>Лекпромбытиздат</a:t>
            </a:r>
            <a:r>
              <a:rPr lang="ru-RU" sz="1400" dirty="0" smtClean="0">
                <a:latin typeface="Times New Roman" pitchFamily="18" charset="0"/>
                <a:cs typeface="Times New Roman" pitchFamily="18" charset="0"/>
              </a:rPr>
              <a:t>», Москва, 1994;</a:t>
            </a:r>
          </a:p>
          <a:p>
            <a:pPr marL="342900" indent="-342900">
              <a:buFontTx/>
              <a:buAutoNum type="arabicPeriod"/>
            </a:pPr>
            <a:r>
              <a:rPr lang="ru-RU" sz="1400" dirty="0" smtClean="0">
                <a:latin typeface="Times New Roman" pitchFamily="18" charset="0"/>
                <a:cs typeface="Times New Roman" pitchFamily="18" charset="0"/>
              </a:rPr>
              <a:t>Л.В. </a:t>
            </a:r>
            <a:r>
              <a:rPr lang="ru-RU" sz="1400" dirty="0" err="1" smtClean="0">
                <a:latin typeface="Times New Roman" pitchFamily="18" charset="0"/>
                <a:cs typeface="Times New Roman" pitchFamily="18" charset="0"/>
              </a:rPr>
              <a:t>Кислуха</a:t>
            </a:r>
            <a:r>
              <a:rPr lang="ru-RU" sz="1400" dirty="0" smtClean="0">
                <a:latin typeface="Times New Roman" pitchFamily="18" charset="0"/>
                <a:cs typeface="Times New Roman" pitchFamily="18" charset="0"/>
              </a:rPr>
              <a:t>. Народный костюм русского севера в собрании Архангельского музея изобразительных искусств. «Северный паломник», Москва, 2005;</a:t>
            </a:r>
          </a:p>
          <a:p>
            <a:pPr marL="342900" indent="-342900">
              <a:buFontTx/>
              <a:buAutoNum type="arabicPeriod"/>
            </a:pPr>
            <a:r>
              <a:rPr lang="ru-RU" sz="1400" dirty="0" smtClean="0">
                <a:latin typeface="Times New Roman" pitchFamily="18" charset="0"/>
                <a:cs typeface="Times New Roman" pitchFamily="18" charset="0"/>
              </a:rPr>
              <a:t>Л.Н. Молотова, Н.Н. Соснина. Русский народный костюм из собрания Государственного музея </a:t>
            </a:r>
            <a:r>
              <a:rPr lang="ru-RU" sz="1400" dirty="0" err="1" smtClean="0">
                <a:latin typeface="Times New Roman" pitchFamily="18" charset="0"/>
                <a:cs typeface="Times New Roman" pitchFamily="18" charset="0"/>
              </a:rPr>
              <a:t>энографии</a:t>
            </a:r>
            <a:r>
              <a:rPr lang="ru-RU" sz="1400" dirty="0" smtClean="0">
                <a:latin typeface="Times New Roman" pitchFamily="18" charset="0"/>
                <a:cs typeface="Times New Roman" pitchFamily="18" charset="0"/>
              </a:rPr>
              <a:t> народов СССР. «Художник </a:t>
            </a:r>
            <a:r>
              <a:rPr lang="ru-RU" sz="1400" dirty="0" err="1" smtClean="0">
                <a:latin typeface="Times New Roman" pitchFamily="18" charset="0"/>
                <a:cs typeface="Times New Roman" pitchFamily="18" charset="0"/>
              </a:rPr>
              <a:t>РСфСР</a:t>
            </a:r>
            <a:r>
              <a:rPr lang="ru-RU" sz="1400" dirty="0" smtClean="0">
                <a:latin typeface="Times New Roman" pitchFamily="18" charset="0"/>
                <a:cs typeface="Times New Roman" pitchFamily="18" charset="0"/>
              </a:rPr>
              <a:t>», Ленинград, 1984.</a:t>
            </a:r>
          </a:p>
          <a:p>
            <a:pPr marL="342900" indent="-342900">
              <a:buFontTx/>
              <a:buAutoNum type="arabicPeriod"/>
            </a:pPr>
            <a:endParaRPr lang="ru-RU" sz="1400" dirty="0" smtClean="0">
              <a:latin typeface="Times New Roman" pitchFamily="18" charset="0"/>
              <a:cs typeface="Times New Roman" pitchFamily="18" charset="0"/>
            </a:endParaRPr>
          </a:p>
          <a:p>
            <a:pPr marL="342900" indent="-342900">
              <a:buFontTx/>
              <a:buAutoNum type="arabicPeriod"/>
            </a:pPr>
            <a:endParaRPr lang="ru-RU" sz="1400" dirty="0" smtClean="0">
              <a:latin typeface="Times New Roman" pitchFamily="18" charset="0"/>
              <a:cs typeface="Times New Roman" pitchFamily="18" charset="0"/>
            </a:endParaRPr>
          </a:p>
          <a:p>
            <a:pPr marL="342900" indent="-342900">
              <a:buAutoNum type="arabicPeriod"/>
            </a:pPr>
            <a:endParaRPr lang="ru-RU" sz="1400" dirty="0" smtClean="0">
              <a:latin typeface="Times New Roman" pitchFamily="18" charset="0"/>
              <a:cs typeface="Times New Roman" pitchFamily="18" charset="0"/>
            </a:endParaRPr>
          </a:p>
          <a:p>
            <a:pPr marL="342900" indent="-342900">
              <a:buAutoNum type="arabicPeriod"/>
            </a:pPr>
            <a:endParaRPr lang="ru-RU" sz="1400" dirty="0" smtClean="0">
              <a:latin typeface="Times New Roman" pitchFamily="18" charset="0"/>
              <a:cs typeface="Times New Roman" pitchFamily="18" charset="0"/>
            </a:endParaRPr>
          </a:p>
          <a:p>
            <a:pPr marL="342900" indent="-342900">
              <a:buAutoNum type="arabicPeriod"/>
            </a:pPr>
            <a:endParaRPr lang="ru-RU" sz="1400" dirty="0" smtClean="0">
              <a:latin typeface="Times New Roman" pitchFamily="18" charset="0"/>
              <a:cs typeface="Times New Roman" pitchFamily="18" charset="0"/>
            </a:endParaRPr>
          </a:p>
          <a:p>
            <a:pPr marL="342900" indent="-342900">
              <a:buAutoNum type="arabicPeriod"/>
            </a:pPr>
            <a:endParaRPr lang="ru-RU" sz="1400" dirty="0" smtClean="0">
              <a:latin typeface="Times New Roman" pitchFamily="18" charset="0"/>
              <a:cs typeface="Times New Roman" pitchFamily="18" charset="0"/>
            </a:endParaRPr>
          </a:p>
          <a:p>
            <a:pPr marL="342900" indent="-342900">
              <a:buAutoNum type="arabicPeriod"/>
            </a:pPr>
            <a:endParaRPr lang="ru-RU" dirty="0" smtClean="0">
              <a:latin typeface="Times New Roman" pitchFamily="18" charset="0"/>
              <a:cs typeface="Times New Roman" pitchFamily="18" charset="0"/>
            </a:endParaRPr>
          </a:p>
          <a:p>
            <a:pPr marL="342900" indent="-342900">
              <a:buAutoNum type="arabicPeriod"/>
            </a:pPr>
            <a:endParaRPr lang="ru-RU" dirty="0" smtClean="0">
              <a:latin typeface="Times New Roman" pitchFamily="18" charset="0"/>
              <a:cs typeface="Times New Roman" pitchFamily="18" charset="0"/>
            </a:endParaRPr>
          </a:p>
          <a:p>
            <a:pPr marL="342900" indent="-342900">
              <a:buAutoNum type="arabicPeriod"/>
            </a:pPr>
            <a:endParaRPr lang="ru-RU" dirty="0" smtClean="0">
              <a:latin typeface="Times New Roman" pitchFamily="18" charset="0"/>
              <a:cs typeface="Times New Roman" pitchFamily="18" charset="0"/>
            </a:endParaRPr>
          </a:p>
          <a:p>
            <a:pPr marL="342900" indent="-342900">
              <a:buAutoNum type="arabicPeriod"/>
            </a:pPr>
            <a:endParaRPr lang="ru-RU" dirty="0" smtClean="0">
              <a:latin typeface="Times New Roman" pitchFamily="18" charset="0"/>
              <a:cs typeface="Times New Roman" pitchFamily="18" charset="0"/>
            </a:endParaRPr>
          </a:p>
          <a:p>
            <a:pPr marL="342900" indent="-342900">
              <a:buAutoNum type="arabicPeriod"/>
            </a:pPr>
            <a:endParaRPr lang="ru-RU" dirty="0"/>
          </a:p>
        </p:txBody>
      </p:sp>
      <p:sp>
        <p:nvSpPr>
          <p:cNvPr id="3" name="Прямоугольник 2"/>
          <p:cNvSpPr/>
          <p:nvPr/>
        </p:nvSpPr>
        <p:spPr>
          <a:xfrm>
            <a:off x="1500166" y="285728"/>
            <a:ext cx="5992281" cy="338554"/>
          </a:xfrm>
          <a:prstGeom prst="rect">
            <a:avLst/>
          </a:prstGeom>
        </p:spPr>
        <p:txBody>
          <a:bodyPr wrap="none">
            <a:spAutoFit/>
          </a:bodyPr>
          <a:lstStyle/>
          <a:p>
            <a:r>
              <a:rPr lang="ru-RU" sz="1600" dirty="0" smtClean="0">
                <a:latin typeface="Times New Roman" pitchFamily="18" charset="0"/>
                <a:cs typeface="Times New Roman" pitchFamily="18" charset="0"/>
              </a:rPr>
              <a:t>ИСПОЛЬЗУЕМЫЕ ЭЛЕКТРОННЫЕ РЕСУРСЫ И ЛИТЕРАТУРА:</a:t>
            </a:r>
            <a:endParaRPr lang="ru-RU"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428604"/>
            <a:ext cx="8643998" cy="5909310"/>
          </a:xfrm>
          <a:prstGeom prst="rect">
            <a:avLst/>
          </a:prstGeom>
        </p:spPr>
        <p:txBody>
          <a:bodyPr wrap="square">
            <a:spAutoFit/>
          </a:bodyPr>
          <a:lstStyle/>
          <a:p>
            <a:pPr algn="just"/>
            <a:r>
              <a:rPr lang="ru-RU" dirty="0" smtClean="0"/>
              <a:t>	 </a:t>
            </a:r>
            <a:r>
              <a:rPr lang="ru-RU" dirty="0" smtClean="0">
                <a:latin typeface="Times New Roman" pitchFamily="18" charset="0"/>
                <a:cs typeface="Times New Roman" pitchFamily="18" charset="0"/>
              </a:rPr>
              <a:t>Изготовлялись же телогреи, на которые надевались теплые и холодные душегрейки, похожие на сарафаны, без пуговиц, с вырезом на груди. Под этой одеждой носили ферязи или сарафаны. Ферязи, представляли собой широкое платье, застегнутое спереди до низа без рукавов. Сарафаны носили люди всех сословий: богатые -  из дорогих  тканей, бедные – из полотна – крашенины и  т.д. </a:t>
            </a:r>
          </a:p>
          <a:p>
            <a:pPr algn="just"/>
            <a:r>
              <a:rPr lang="ru-RU" dirty="0" smtClean="0">
                <a:latin typeface="Times New Roman" pitchFamily="18" charset="0"/>
                <a:cs typeface="Times New Roman" pitchFamily="18" charset="0"/>
              </a:rPr>
              <a:t>	Зимой  богатые женщины носили </a:t>
            </a:r>
            <a:r>
              <a:rPr lang="ru-RU" dirty="0" err="1" smtClean="0">
                <a:latin typeface="Times New Roman" pitchFamily="18" charset="0"/>
                <a:cs typeface="Times New Roman" pitchFamily="18" charset="0"/>
              </a:rPr>
              <a:t>кортели</a:t>
            </a:r>
            <a:r>
              <a:rPr lang="ru-RU" dirty="0" smtClean="0">
                <a:latin typeface="Times New Roman" pitchFamily="18" charset="0"/>
                <a:cs typeface="Times New Roman" pitchFamily="18" charset="0"/>
              </a:rPr>
              <a:t> - шубы из горностаевых и собольих мехов. Опашень на меху назывался шубой. В царском быту женщины прятали зимой руки в рукав или муфту: перчатки и рукавицы почти не использовались.</a:t>
            </a:r>
          </a:p>
          <a:p>
            <a:pPr algn="just"/>
            <a:r>
              <a:rPr lang="ru-RU" dirty="0" smtClean="0">
                <a:latin typeface="Times New Roman" pitchFamily="18" charset="0"/>
                <a:cs typeface="Times New Roman" pitchFamily="18" charset="0"/>
              </a:rPr>
              <a:t>	Сближение Руси в 17 веке с Западом отразилось на всей обстановке жизни  только в зажиточных слоях общества. Оживлению русской не соответствовали тяжелые, длинные одежды. Поэтому Петру </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так нужно было переодеть русских людей в более удобную короткую одежду.</a:t>
            </a:r>
          </a:p>
          <a:p>
            <a:pPr algn="just"/>
            <a:r>
              <a:rPr lang="ru-RU" dirty="0" smtClean="0">
                <a:latin typeface="Times New Roman" pitchFamily="18" charset="0"/>
                <a:cs typeface="Times New Roman" pitchFamily="18" charset="0"/>
              </a:rPr>
              <a:t>	Во время бурных петровских перемен, когда во имя утверждения новых европейских обычаев было объявлено гонение на традиционный русский костюм, когда его ношение каралось первоначально штрафом и даже ссылкой на каторгу и конфискацией имущества, народ все равно не изменил своим традициям  и бережно сохранил в сундуках традиционный костюм. (5)</a:t>
            </a:r>
          </a:p>
          <a:p>
            <a:pPr algn="just"/>
            <a:endParaRPr lang="ru-RU" dirty="0" smtClean="0"/>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1142984"/>
            <a:ext cx="8501122" cy="4524315"/>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Рубаха длиной до щиколоток — главный элемент русского костюма. </a:t>
            </a:r>
            <a:r>
              <a:rPr lang="ru-RU" dirty="0" smtClean="0">
                <a:latin typeface="Times New Roman" pitchFamily="18" charset="0"/>
                <a:cs typeface="Times New Roman" pitchFamily="18" charset="0"/>
              </a:rPr>
              <a:t>Составная или цельнокроеная, из хлопка, льна, шелка, кисеи или простая холщовая. Подол, рукава и ворот рубах, а иногда и нагрудную часть украшали вышивкой, тесьмой, узорами. Цвета и орнаменты различались в зависимости от области и губернии. Воронежские женщины предпочитали вышивку черного цвета, строгую и изысканную. В Тульской и Курской областях рубахи, как правило, плотно вышиты красными нитями. В северных и центральных губерниях преобладали красный, синий и черный, иногда золотой. Русские женщины часто вышивали на рубахе заклинательные знаки или молитвенные обереги.</a:t>
            </a:r>
          </a:p>
          <a:p>
            <a:pPr algn="just"/>
            <a:r>
              <a:rPr lang="ru-RU" dirty="0" smtClean="0">
                <a:latin typeface="Times New Roman" pitchFamily="18" charset="0"/>
                <a:cs typeface="Times New Roman" pitchFamily="18" charset="0"/>
              </a:rPr>
              <a:t>	Рубахи надевали разные в зависимости от того, какую работу предстояло выполнить. Были рубахи «покосные», «пожнивные», была и «</a:t>
            </a:r>
            <a:r>
              <a:rPr lang="ru-RU" dirty="0" err="1" smtClean="0">
                <a:latin typeface="Times New Roman" pitchFamily="18" charset="0"/>
                <a:cs typeface="Times New Roman" pitchFamily="18" charset="0"/>
              </a:rPr>
              <a:t>рыболовка</a:t>
            </a:r>
            <a:r>
              <a:rPr lang="ru-RU" dirty="0" smtClean="0">
                <a:latin typeface="Times New Roman" pitchFamily="18" charset="0"/>
                <a:cs typeface="Times New Roman" pitchFamily="18" charset="0"/>
              </a:rPr>
              <a:t>». Интересно, что рабочую рубаху для жатвы всегда богато украшали, она приравнивалась к праздничной.</a:t>
            </a:r>
            <a:r>
              <a:rPr lang="ru-RU" dirty="0" smtClean="0"/>
              <a:t> </a:t>
            </a:r>
            <a:r>
              <a:rPr lang="ru-RU" dirty="0" smtClean="0">
                <a:latin typeface="Times New Roman" pitchFamily="18" charset="0"/>
                <a:cs typeface="Times New Roman" pitchFamily="18" charset="0"/>
              </a:rPr>
              <a:t>Слово «рубаха» происходит от древнерусского слова «</a:t>
            </a:r>
            <a:r>
              <a:rPr lang="ru-RU" dirty="0" err="1" smtClean="0">
                <a:latin typeface="Times New Roman" pitchFamily="18" charset="0"/>
                <a:cs typeface="Times New Roman" pitchFamily="18" charset="0"/>
              </a:rPr>
              <a:t>рубь</a:t>
            </a:r>
            <a:r>
              <a:rPr lang="ru-RU" dirty="0" smtClean="0">
                <a:latin typeface="Times New Roman" pitchFamily="18" charset="0"/>
                <a:cs typeface="Times New Roman" pitchFamily="18" charset="0"/>
              </a:rPr>
              <a:t>» — рубеж, край. Стало быть, рубаха — сшитое полотнище, с рубцами. Раньше говорили не «подшить», а «подрубить». Впрочем, это выражение встречается и сейчас. (8)</a:t>
            </a:r>
            <a:endParaRPr lang="ru-RU" dirty="0">
              <a:latin typeface="Times New Roman" pitchFamily="18" charset="0"/>
              <a:cs typeface="Times New Roman" pitchFamily="18" charset="0"/>
            </a:endParaRPr>
          </a:p>
        </p:txBody>
      </p:sp>
      <p:sp>
        <p:nvSpPr>
          <p:cNvPr id="3" name="Прямоугольник 2"/>
          <p:cNvSpPr/>
          <p:nvPr/>
        </p:nvSpPr>
        <p:spPr>
          <a:xfrm>
            <a:off x="3929058" y="214290"/>
            <a:ext cx="1449885" cy="584775"/>
          </a:xfrm>
          <a:prstGeom prst="rect">
            <a:avLst/>
          </a:prstGeom>
        </p:spPr>
        <p:txBody>
          <a:bodyPr wrap="none">
            <a:spAutoFit/>
          </a:bodyPr>
          <a:lstStyle/>
          <a:p>
            <a:pPr algn="ctr"/>
            <a:r>
              <a:rPr lang="ru-RU" sz="3200" b="1" dirty="0" smtClean="0">
                <a:solidFill>
                  <a:srgbClr val="C00000"/>
                </a:solidFill>
                <a:latin typeface="Times New Roman" pitchFamily="18" charset="0"/>
                <a:cs typeface="Times New Roman" pitchFamily="18" charset="0"/>
              </a:rPr>
              <a:t>Рубаха</a:t>
            </a:r>
          </a:p>
        </p:txBody>
      </p:sp>
      <p:sp>
        <p:nvSpPr>
          <p:cNvPr id="69634" name="AutoShape 2" descr="Женский костюм. Рубах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85728"/>
            <a:ext cx="8358246" cy="369332"/>
          </a:xfrm>
          <a:prstGeom prst="rect">
            <a:avLst/>
          </a:prstGeom>
        </p:spPr>
        <p:txBody>
          <a:bodyPr wrap="square">
            <a:spAutoFit/>
          </a:bodyPr>
          <a:lstStyle/>
          <a:p>
            <a:pPr algn="just"/>
            <a:r>
              <a:rPr lang="ru-RU" dirty="0" smtClean="0">
                <a:latin typeface="Times New Roman" pitchFamily="18" charset="0"/>
                <a:cs typeface="Times New Roman" pitchFamily="18" charset="0"/>
              </a:rPr>
              <a:t>	</a:t>
            </a:r>
            <a:endParaRPr lang="ru-RU" dirty="0"/>
          </a:p>
        </p:txBody>
      </p:sp>
      <p:sp>
        <p:nvSpPr>
          <p:cNvPr id="3" name="Прямоугольник 2"/>
          <p:cNvSpPr/>
          <p:nvPr/>
        </p:nvSpPr>
        <p:spPr>
          <a:xfrm>
            <a:off x="285720" y="357166"/>
            <a:ext cx="5143536" cy="5909310"/>
          </a:xfrm>
          <a:prstGeom prst="rect">
            <a:avLst/>
          </a:prstGeom>
        </p:spPr>
        <p:txBody>
          <a:bodyPr wrap="square">
            <a:spAutoFit/>
          </a:bodyPr>
          <a:lstStyle/>
          <a:p>
            <a:pPr algn="just"/>
            <a:r>
              <a:rPr lang="ru-RU" dirty="0" smtClean="0">
                <a:latin typeface="Times New Roman" pitchFamily="18" charset="0"/>
                <a:cs typeface="Times New Roman" pitchFamily="18" charset="0"/>
              </a:rPr>
              <a:t>	Основу древнерусского (народного) костюма (мужского и женского) составляли следующие элементы: холщовая рубаха – основной элемент одежды. Мужская рубаха имело длину до коленей, либо короче. Женская рубаха доходила до середины голени, могла и до пят. Любая рубаха  обязательно подпоясывалась. Декор располагался вокруг горловины, разреза груди и линии соединения рукава.</a:t>
            </a:r>
          </a:p>
          <a:p>
            <a:pPr algn="just"/>
            <a:r>
              <a:rPr lang="ru-RU" dirty="0" smtClean="0">
                <a:latin typeface="Times New Roman" pitchFamily="18" charset="0"/>
                <a:cs typeface="Times New Roman" pitchFamily="18" charset="0"/>
              </a:rPr>
              <a:t>	Поясной одеждой  у мужчин были порты, у женщин – полотнище ткани – понева.</a:t>
            </a:r>
          </a:p>
          <a:p>
            <a:pPr algn="just"/>
            <a:r>
              <a:rPr lang="ru-RU" dirty="0" smtClean="0">
                <a:latin typeface="Times New Roman" pitchFamily="18" charset="0"/>
                <a:cs typeface="Times New Roman" pitchFamily="18" charset="0"/>
              </a:rPr>
              <a:t>Многие исследователи и этнографы, занимаясь изучением национального русского костюма, стремились показать его, прежде всего, как памятник народного искусства. Из всего многообразия народной одежды ученые выделили четыре, четко выраженных комплекса:</a:t>
            </a:r>
          </a:p>
          <a:p>
            <a:r>
              <a:rPr lang="ru-RU" dirty="0" smtClean="0"/>
              <a:t>1</a:t>
            </a:r>
            <a:r>
              <a:rPr lang="ru-RU" dirty="0" smtClean="0">
                <a:latin typeface="Times New Roman" pitchFamily="18" charset="0"/>
                <a:cs typeface="Times New Roman" pitchFamily="18" charset="0"/>
              </a:rPr>
              <a:t>) рубаху с поневой и головным убором сорокой;</a:t>
            </a:r>
          </a:p>
          <a:p>
            <a:r>
              <a:rPr lang="ru-RU" dirty="0" smtClean="0">
                <a:latin typeface="Times New Roman" pitchFamily="18" charset="0"/>
                <a:cs typeface="Times New Roman" pitchFamily="18" charset="0"/>
              </a:rPr>
              <a:t>2) рубаху с сарафаном и кокошником;</a:t>
            </a:r>
          </a:p>
          <a:p>
            <a:r>
              <a:rPr lang="ru-RU" dirty="0" smtClean="0">
                <a:latin typeface="Times New Roman" pitchFamily="18" charset="0"/>
                <a:cs typeface="Times New Roman" pitchFamily="18" charset="0"/>
              </a:rPr>
              <a:t>3) рубаху с юбкой – </a:t>
            </a:r>
            <a:r>
              <a:rPr lang="ru-RU" dirty="0" err="1" smtClean="0">
                <a:latin typeface="Times New Roman" pitchFamily="18" charset="0"/>
                <a:cs typeface="Times New Roman" pitchFamily="18" charset="0"/>
              </a:rPr>
              <a:t>андараком</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4) платье – </a:t>
            </a:r>
            <a:r>
              <a:rPr lang="ru-RU" dirty="0" err="1" smtClean="0">
                <a:latin typeface="Times New Roman" pitchFamily="18" charset="0"/>
                <a:cs typeface="Times New Roman" pitchFamily="18" charset="0"/>
              </a:rPr>
              <a:t>кубельком</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5786446" y="428604"/>
            <a:ext cx="2957187" cy="2453240"/>
          </a:xfrm>
          <a:prstGeom prst="rect">
            <a:avLst/>
          </a:prstGeom>
          <a:noFill/>
          <a:ln w="9525">
            <a:noFill/>
            <a:miter lim="800000"/>
            <a:headEnd/>
            <a:tailEnd/>
          </a:ln>
          <a:effectLst/>
        </p:spPr>
      </p:pic>
      <p:sp>
        <p:nvSpPr>
          <p:cNvPr id="5" name="Прямоугольник 4"/>
          <p:cNvSpPr/>
          <p:nvPr/>
        </p:nvSpPr>
        <p:spPr>
          <a:xfrm>
            <a:off x="5715008" y="3000372"/>
            <a:ext cx="3251083" cy="584775"/>
          </a:xfrm>
          <a:prstGeom prst="rect">
            <a:avLst/>
          </a:prstGeom>
        </p:spPr>
        <p:txBody>
          <a:bodyPr wrap="none">
            <a:spAutoFit/>
          </a:bodyPr>
          <a:lstStyle/>
          <a:p>
            <a:pPr algn="ctr"/>
            <a:r>
              <a:rPr lang="ru-RU" sz="1600" dirty="0" smtClean="0">
                <a:latin typeface="Times New Roman" pitchFamily="18" charset="0"/>
                <a:cs typeface="Times New Roman" pitchFamily="18" charset="0"/>
              </a:rPr>
              <a:t>Рубаха мужская. Середина 19 века.</a:t>
            </a:r>
          </a:p>
          <a:p>
            <a:pPr algn="ctr"/>
            <a:r>
              <a:rPr lang="ru-RU" sz="1600" dirty="0" smtClean="0">
                <a:latin typeface="Times New Roman" pitchFamily="18" charset="0"/>
                <a:cs typeface="Times New Roman" pitchFamily="18" charset="0"/>
              </a:rPr>
              <a:t>Рязанская губерния.</a:t>
            </a:r>
            <a:endParaRPr lang="ru-RU" sz="1600" dirty="0"/>
          </a:p>
        </p:txBody>
      </p:sp>
      <p:pic>
        <p:nvPicPr>
          <p:cNvPr id="3075" name="Picture 3"/>
          <p:cNvPicPr>
            <a:picLocks noChangeAspect="1" noChangeArrowheads="1"/>
          </p:cNvPicPr>
          <p:nvPr/>
        </p:nvPicPr>
        <p:blipFill>
          <a:blip r:embed="rId3" cstate="print"/>
          <a:srcRect/>
          <a:stretch>
            <a:fillRect/>
          </a:stretch>
        </p:blipFill>
        <p:spPr bwMode="auto">
          <a:xfrm>
            <a:off x="6072198" y="3714752"/>
            <a:ext cx="2371311" cy="2506643"/>
          </a:xfrm>
          <a:prstGeom prst="rect">
            <a:avLst/>
          </a:prstGeom>
          <a:noFill/>
          <a:ln w="9525">
            <a:noFill/>
            <a:miter lim="800000"/>
            <a:headEnd/>
            <a:tailEnd/>
          </a:ln>
          <a:effectLst/>
        </p:spPr>
      </p:pic>
      <p:sp>
        <p:nvSpPr>
          <p:cNvPr id="7" name="Прямоугольник 6"/>
          <p:cNvSpPr/>
          <p:nvPr/>
        </p:nvSpPr>
        <p:spPr>
          <a:xfrm>
            <a:off x="4572000" y="6273225"/>
            <a:ext cx="4572000" cy="584775"/>
          </a:xfrm>
          <a:prstGeom prst="rect">
            <a:avLst/>
          </a:prstGeom>
        </p:spPr>
        <p:txBody>
          <a:bodyPr>
            <a:spAutoFit/>
          </a:bodyPr>
          <a:lstStyle/>
          <a:p>
            <a:pPr algn="ctr"/>
            <a:r>
              <a:rPr lang="ru-RU" sz="1600" dirty="0" smtClean="0">
                <a:latin typeface="Times New Roman" pitchFamily="18" charset="0"/>
                <a:cs typeface="Times New Roman" pitchFamily="18" charset="0"/>
              </a:rPr>
              <a:t>Рубаха женская. Середина 19 века.</a:t>
            </a:r>
          </a:p>
          <a:p>
            <a:pPr algn="ctr"/>
            <a:r>
              <a:rPr lang="ru-RU" sz="1600" dirty="0" smtClean="0">
                <a:latin typeface="Times New Roman" pitchFamily="18" charset="0"/>
                <a:cs typeface="Times New Roman" pitchFamily="18" charset="0"/>
              </a:rPr>
              <a:t>Саратовская губерния.</a:t>
            </a:r>
            <a:endParaRPr lang="ru-RU" sz="16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8997</TotalTime>
  <Words>2049</Words>
  <Application>Microsoft Office PowerPoint</Application>
  <PresentationFormat>Экран (4:3)</PresentationFormat>
  <Paragraphs>343</Paragraphs>
  <Slides>68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РУССКИЙ ТРАДИЦИОННЫЙ КОСТЮМ</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Кокошник</vt:lpstr>
      <vt:lpstr>Слайд 44</vt:lpstr>
      <vt:lpstr>Слайд 45</vt:lpstr>
      <vt:lpstr>Повседневные женские головные уборы Кичка (сорока), шамшура,   платок.  </vt:lpstr>
      <vt:lpstr>Слайд 47</vt:lpstr>
      <vt:lpstr>Слайд 48</vt:lpstr>
      <vt:lpstr>Слайд 49</vt:lpstr>
      <vt:lpstr>Головные уборы молодухи</vt:lpstr>
      <vt:lpstr>Слайд 51</vt:lpstr>
      <vt:lpstr>Слайд 52</vt:lpstr>
      <vt:lpstr>Слайд 53</vt:lpstr>
      <vt:lpstr>Слайд 54</vt:lpstr>
      <vt:lpstr>Слайд 55</vt:lpstr>
      <vt:lpstr>Девичьи головные уборы</vt:lpstr>
      <vt:lpstr>Девичьи головные уборы</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Елена</cp:lastModifiedBy>
  <cp:revision>197</cp:revision>
  <dcterms:created xsi:type="dcterms:W3CDTF">2021-02-08T03:55:01Z</dcterms:created>
  <dcterms:modified xsi:type="dcterms:W3CDTF">2021-08-26T03:17:22Z</dcterms:modified>
</cp:coreProperties>
</file>